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60" r:id="rId7"/>
    <p:sldId id="261" r:id="rId8"/>
    <p:sldId id="263" r:id="rId9"/>
    <p:sldId id="264" r:id="rId10"/>
    <p:sldId id="265" r:id="rId11"/>
    <p:sldId id="271" r:id="rId12"/>
    <p:sldId id="272" r:id="rId13"/>
    <p:sldId id="266" r:id="rId14"/>
    <p:sldId id="267" r:id="rId15"/>
    <p:sldId id="268" r:id="rId16"/>
    <p:sldId id="269" r:id="rId17"/>
    <p:sldId id="270" r:id="rId18"/>
  </p:sldIdLst>
  <p:sldSz cx="18288000" cy="10287000"/>
  <p:notesSz cx="6858000" cy="9144000"/>
  <p:embeddedFontLst>
    <p:embeddedFont>
      <p:font typeface="Open Sauce Bold" panose="020B0604020202020204" charset="0"/>
      <p:regular r:id="rId19"/>
    </p:embeddedFont>
    <p:embeddedFont>
      <p:font typeface="SimSun" panose="02010600030101010101" pitchFamily="2" charset="-122"/>
      <p:regular r:id="rId20"/>
    </p:embeddedFont>
    <p:embeddedFont>
      <p:font typeface="Codec Pro ExtraBold" panose="020B0604020202020204" charset="0"/>
      <p:regular r:id="rId21"/>
    </p:embeddedFont>
    <p:embeddedFont>
      <p:font typeface="Calibri" panose="020F0502020204030204" pitchFamily="34" charset="0"/>
      <p:regular r:id="rId22"/>
      <p:bold r:id="rId23"/>
      <p:italic r:id="rId24"/>
      <p:boldItalic r:id="rId25"/>
    </p:embeddedFont>
    <p:embeddedFont>
      <p:font typeface="Open Sauce" panose="020B0604020202020204" charset="0"/>
      <p:regular r:id="rId26"/>
    </p:embeddedFont>
    <p:embeddedFont>
      <p:font typeface="Canva Sans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43"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vidya nedunuri" userId="23a36c16d6e3bb58" providerId="LiveId" clId="{78A3864E-8927-4EEC-A574-5E42B306C135}"/>
    <pc:docChg chg="custSel modSld sldOrd">
      <pc:chgData name="srividya nedunuri" userId="23a36c16d6e3bb58" providerId="LiveId" clId="{78A3864E-8927-4EEC-A574-5E42B306C135}" dt="2023-06-08T11:00:21.809" v="56"/>
      <pc:docMkLst>
        <pc:docMk/>
      </pc:docMkLst>
      <pc:sldChg chg="modSp mod">
        <pc:chgData name="srividya nedunuri" userId="23a36c16d6e3bb58" providerId="LiveId" clId="{78A3864E-8927-4EEC-A574-5E42B306C135}" dt="2023-06-08T09:53:57.591" v="54" actId="2"/>
        <pc:sldMkLst>
          <pc:docMk/>
          <pc:sldMk cId="0" sldId="256"/>
        </pc:sldMkLst>
        <pc:spChg chg="mod">
          <ac:chgData name="srividya nedunuri" userId="23a36c16d6e3bb58" providerId="LiveId" clId="{78A3864E-8927-4EEC-A574-5E42B306C135}" dt="2023-06-08T09:53:56.061" v="53" actId="2"/>
          <ac:spMkLst>
            <pc:docMk/>
            <pc:sldMk cId="0" sldId="256"/>
            <ac:spMk id="14" creationId="{00000000-0000-0000-0000-000000000000}"/>
          </ac:spMkLst>
        </pc:spChg>
        <pc:spChg chg="mod">
          <ac:chgData name="srividya nedunuri" userId="23a36c16d6e3bb58" providerId="LiveId" clId="{78A3864E-8927-4EEC-A574-5E42B306C135}" dt="2023-06-08T09:53:57.591" v="54" actId="2"/>
          <ac:spMkLst>
            <pc:docMk/>
            <pc:sldMk cId="0" sldId="256"/>
            <ac:spMk id="16" creationId="{00000000-0000-0000-0000-000000000000}"/>
          </ac:spMkLst>
        </pc:spChg>
      </pc:sldChg>
      <pc:sldChg chg="modSp mod">
        <pc:chgData name="srividya nedunuri" userId="23a36c16d6e3bb58" providerId="LiveId" clId="{78A3864E-8927-4EEC-A574-5E42B306C135}" dt="2023-06-08T09:53:07.374" v="44" actId="2"/>
        <pc:sldMkLst>
          <pc:docMk/>
          <pc:sldMk cId="0" sldId="258"/>
        </pc:sldMkLst>
        <pc:spChg chg="mod">
          <ac:chgData name="srividya nedunuri" userId="23a36c16d6e3bb58" providerId="LiveId" clId="{78A3864E-8927-4EEC-A574-5E42B306C135}" dt="2023-06-08T09:53:07.374" v="44" actId="2"/>
          <ac:spMkLst>
            <pc:docMk/>
            <pc:sldMk cId="0" sldId="258"/>
            <ac:spMk id="3" creationId="{00000000-0000-0000-0000-000000000000}"/>
          </ac:spMkLst>
        </pc:spChg>
      </pc:sldChg>
      <pc:sldChg chg="modSp mod">
        <pc:chgData name="srividya nedunuri" userId="23a36c16d6e3bb58" providerId="LiveId" clId="{78A3864E-8927-4EEC-A574-5E42B306C135}" dt="2023-06-08T09:49:13.877" v="5" actId="207"/>
        <pc:sldMkLst>
          <pc:docMk/>
          <pc:sldMk cId="0" sldId="259"/>
        </pc:sldMkLst>
        <pc:spChg chg="mod">
          <ac:chgData name="srividya nedunuri" userId="23a36c16d6e3bb58" providerId="LiveId" clId="{78A3864E-8927-4EEC-A574-5E42B306C135}" dt="2023-06-08T09:48:54.355" v="3" actId="207"/>
          <ac:spMkLst>
            <pc:docMk/>
            <pc:sldMk cId="0" sldId="259"/>
            <ac:spMk id="17" creationId="{00000000-0000-0000-0000-000000000000}"/>
          </ac:spMkLst>
        </pc:spChg>
        <pc:spChg chg="mod">
          <ac:chgData name="srividya nedunuri" userId="23a36c16d6e3bb58" providerId="LiveId" clId="{78A3864E-8927-4EEC-A574-5E42B306C135}" dt="2023-06-08T09:49:13.877" v="5" actId="207"/>
          <ac:spMkLst>
            <pc:docMk/>
            <pc:sldMk cId="0" sldId="259"/>
            <ac:spMk id="19" creationId="{00000000-0000-0000-0000-000000000000}"/>
          </ac:spMkLst>
        </pc:spChg>
        <pc:spChg chg="mod">
          <ac:chgData name="srividya nedunuri" userId="23a36c16d6e3bb58" providerId="LiveId" clId="{78A3864E-8927-4EEC-A574-5E42B306C135}" dt="2023-06-08T09:49:00.326" v="4" actId="207"/>
          <ac:spMkLst>
            <pc:docMk/>
            <pc:sldMk cId="0" sldId="259"/>
            <ac:spMk id="21" creationId="{00000000-0000-0000-0000-000000000000}"/>
          </ac:spMkLst>
        </pc:spChg>
      </pc:sldChg>
      <pc:sldChg chg="modSp mod">
        <pc:chgData name="srividya nedunuri" userId="23a36c16d6e3bb58" providerId="LiveId" clId="{78A3864E-8927-4EEC-A574-5E42B306C135}" dt="2023-06-08T09:49:31.327" v="7" actId="207"/>
        <pc:sldMkLst>
          <pc:docMk/>
          <pc:sldMk cId="0" sldId="260"/>
        </pc:sldMkLst>
        <pc:spChg chg="mod">
          <ac:chgData name="srividya nedunuri" userId="23a36c16d6e3bb58" providerId="LiveId" clId="{78A3864E-8927-4EEC-A574-5E42B306C135}" dt="2023-06-08T09:49:31.327" v="7" actId="207"/>
          <ac:spMkLst>
            <pc:docMk/>
            <pc:sldMk cId="0" sldId="260"/>
            <ac:spMk id="4" creationId="{00000000-0000-0000-0000-000000000000}"/>
          </ac:spMkLst>
        </pc:spChg>
      </pc:sldChg>
      <pc:sldChg chg="modSp mod">
        <pc:chgData name="srividya nedunuri" userId="23a36c16d6e3bb58" providerId="LiveId" clId="{78A3864E-8927-4EEC-A574-5E42B306C135}" dt="2023-06-08T09:50:36.321" v="19" actId="20577"/>
        <pc:sldMkLst>
          <pc:docMk/>
          <pc:sldMk cId="0" sldId="261"/>
        </pc:sldMkLst>
        <pc:spChg chg="mod">
          <ac:chgData name="srividya nedunuri" userId="23a36c16d6e3bb58" providerId="LiveId" clId="{78A3864E-8927-4EEC-A574-5E42B306C135}" dt="2023-06-08T09:50:36.321" v="19" actId="20577"/>
          <ac:spMkLst>
            <pc:docMk/>
            <pc:sldMk cId="0" sldId="261"/>
            <ac:spMk id="4" creationId="{00000000-0000-0000-0000-000000000000}"/>
          </ac:spMkLst>
        </pc:spChg>
      </pc:sldChg>
      <pc:sldChg chg="modSp mod ord">
        <pc:chgData name="srividya nedunuri" userId="23a36c16d6e3bb58" providerId="LiveId" clId="{78A3864E-8927-4EEC-A574-5E42B306C135}" dt="2023-06-08T11:00:21.809" v="56"/>
        <pc:sldMkLst>
          <pc:docMk/>
          <pc:sldMk cId="0" sldId="262"/>
        </pc:sldMkLst>
        <pc:spChg chg="mod">
          <ac:chgData name="srividya nedunuri" userId="23a36c16d6e3bb58" providerId="LiveId" clId="{78A3864E-8927-4EEC-A574-5E42B306C135}" dt="2023-06-08T09:51:14.208" v="24" actId="207"/>
          <ac:spMkLst>
            <pc:docMk/>
            <pc:sldMk cId="0" sldId="262"/>
            <ac:spMk id="4" creationId="{00000000-0000-0000-0000-000000000000}"/>
          </ac:spMkLst>
        </pc:spChg>
      </pc:sldChg>
      <pc:sldChg chg="modSp mod">
        <pc:chgData name="srividya nedunuri" userId="23a36c16d6e3bb58" providerId="LiveId" clId="{78A3864E-8927-4EEC-A574-5E42B306C135}" dt="2023-06-08T09:53:08.153" v="45" actId="2"/>
        <pc:sldMkLst>
          <pc:docMk/>
          <pc:sldMk cId="0" sldId="263"/>
        </pc:sldMkLst>
        <pc:spChg chg="mod">
          <ac:chgData name="srividya nedunuri" userId="23a36c16d6e3bb58" providerId="LiveId" clId="{78A3864E-8927-4EEC-A574-5E42B306C135}" dt="2023-06-08T09:48:33.713" v="1" actId="115"/>
          <ac:spMkLst>
            <pc:docMk/>
            <pc:sldMk cId="0" sldId="263"/>
            <ac:spMk id="4" creationId="{00000000-0000-0000-0000-000000000000}"/>
          </ac:spMkLst>
        </pc:spChg>
        <pc:spChg chg="mod">
          <ac:chgData name="srividya nedunuri" userId="23a36c16d6e3bb58" providerId="LiveId" clId="{78A3864E-8927-4EEC-A574-5E42B306C135}" dt="2023-06-08T09:51:39.485" v="30" actId="113"/>
          <ac:spMkLst>
            <pc:docMk/>
            <pc:sldMk cId="0" sldId="263"/>
            <ac:spMk id="5" creationId="{00000000-0000-0000-0000-000000000000}"/>
          </ac:spMkLst>
        </pc:spChg>
        <pc:graphicFrameChg chg="modGraphic">
          <ac:chgData name="srividya nedunuri" userId="23a36c16d6e3bb58" providerId="LiveId" clId="{78A3864E-8927-4EEC-A574-5E42B306C135}" dt="2023-06-08T09:53:08.153" v="45" actId="2"/>
          <ac:graphicFrameMkLst>
            <pc:docMk/>
            <pc:sldMk cId="0" sldId="263"/>
            <ac:graphicFrameMk id="2" creationId="{00000000-0000-0000-0000-000000000000}"/>
          </ac:graphicFrameMkLst>
        </pc:graphicFrameChg>
      </pc:sldChg>
      <pc:sldChg chg="modSp mod">
        <pc:chgData name="srividya nedunuri" userId="23a36c16d6e3bb58" providerId="LiveId" clId="{78A3864E-8927-4EEC-A574-5E42B306C135}" dt="2023-06-08T09:53:43.262" v="47" actId="20577"/>
        <pc:sldMkLst>
          <pc:docMk/>
          <pc:sldMk cId="0" sldId="264"/>
        </pc:sldMkLst>
        <pc:spChg chg="mod">
          <ac:chgData name="srividya nedunuri" userId="23a36c16d6e3bb58" providerId="LiveId" clId="{78A3864E-8927-4EEC-A574-5E42B306C135}" dt="2023-06-08T09:53:43.262" v="47" actId="20577"/>
          <ac:spMkLst>
            <pc:docMk/>
            <pc:sldMk cId="0" sldId="264"/>
            <ac:spMk id="3" creationId="{00000000-0000-0000-0000-000000000000}"/>
          </ac:spMkLst>
        </pc:spChg>
        <pc:spChg chg="mod">
          <ac:chgData name="srividya nedunuri" userId="23a36c16d6e3bb58" providerId="LiveId" clId="{78A3864E-8927-4EEC-A574-5E42B306C135}" dt="2023-06-08T09:52:09.306" v="33" actId="207"/>
          <ac:spMkLst>
            <pc:docMk/>
            <pc:sldMk cId="0" sldId="264"/>
            <ac:spMk id="13" creationId="{00000000-0000-0000-0000-000000000000}"/>
          </ac:spMkLst>
        </pc:spChg>
        <pc:graphicFrameChg chg="modGraphic">
          <ac:chgData name="srividya nedunuri" userId="23a36c16d6e3bb58" providerId="LiveId" clId="{78A3864E-8927-4EEC-A574-5E42B306C135}" dt="2023-06-08T09:52:13.976" v="34" actId="207"/>
          <ac:graphicFrameMkLst>
            <pc:docMk/>
            <pc:sldMk cId="0" sldId="264"/>
            <ac:graphicFrameMk id="12" creationId="{00000000-0000-0000-0000-000000000000}"/>
          </ac:graphicFrameMkLst>
        </pc:graphicFrameChg>
      </pc:sldChg>
      <pc:sldChg chg="modSp mod">
        <pc:chgData name="srividya nedunuri" userId="23a36c16d6e3bb58" providerId="LiveId" clId="{78A3864E-8927-4EEC-A574-5E42B306C135}" dt="2023-06-08T09:53:53.906" v="52" actId="2"/>
        <pc:sldMkLst>
          <pc:docMk/>
          <pc:sldMk cId="0" sldId="265"/>
        </pc:sldMkLst>
        <pc:graphicFrameChg chg="modGraphic">
          <ac:chgData name="srividya nedunuri" userId="23a36c16d6e3bb58" providerId="LiveId" clId="{78A3864E-8927-4EEC-A574-5E42B306C135}" dt="2023-06-08T09:53:53.906" v="52" actId="2"/>
          <ac:graphicFrameMkLst>
            <pc:docMk/>
            <pc:sldMk cId="0" sldId="265"/>
            <ac:graphicFrameMk id="3" creationId="{00000000-0000-0000-0000-000000000000}"/>
          </ac:graphicFrameMkLst>
        </pc:graphicFrameChg>
      </pc:sldChg>
      <pc:sldChg chg="modSp mod">
        <pc:chgData name="srividya nedunuri" userId="23a36c16d6e3bb58" providerId="LiveId" clId="{78A3864E-8927-4EEC-A574-5E42B306C135}" dt="2023-06-08T09:52:22.865" v="35" actId="207"/>
        <pc:sldMkLst>
          <pc:docMk/>
          <pc:sldMk cId="0" sldId="268"/>
        </pc:sldMkLst>
        <pc:spChg chg="mod">
          <ac:chgData name="srividya nedunuri" userId="23a36c16d6e3bb58" providerId="LiveId" clId="{78A3864E-8927-4EEC-A574-5E42B306C135}" dt="2023-06-08T09:52:22.865" v="35" actId="207"/>
          <ac:spMkLst>
            <pc:docMk/>
            <pc:sldMk cId="0" sldId="268"/>
            <ac:spMk id="4" creationId="{00000000-0000-0000-0000-000000000000}"/>
          </ac:spMkLst>
        </pc:spChg>
      </pc:sldChg>
      <pc:sldChg chg="modSp mod">
        <pc:chgData name="srividya nedunuri" userId="23a36c16d6e3bb58" providerId="LiveId" clId="{78A3864E-8927-4EEC-A574-5E42B306C135}" dt="2023-06-08T09:52:48.653" v="43" actId="207"/>
        <pc:sldMkLst>
          <pc:docMk/>
          <pc:sldMk cId="0" sldId="269"/>
        </pc:sldMkLst>
        <pc:spChg chg="mod">
          <ac:chgData name="srividya nedunuri" userId="23a36c16d6e3bb58" providerId="LiveId" clId="{78A3864E-8927-4EEC-A574-5E42B306C135}" dt="2023-06-08T09:52:48.653" v="43" actId="207"/>
          <ac:spMkLst>
            <pc:docMk/>
            <pc:sldMk cId="0" sldId="269"/>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08-Jun-23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08-Jun-23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08-Jun-23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08-Jun-23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08-Jun-23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08-Jun-23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08-Jun-23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08-Jun-23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08-Jun-23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7.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0422199" y="8646131"/>
            <a:ext cx="7865801" cy="2446699"/>
            <a:chOff x="0" y="0"/>
            <a:chExt cx="2071651" cy="644398"/>
          </a:xfrm>
        </p:grpSpPr>
        <p:sp>
          <p:nvSpPr>
            <p:cNvPr id="3" name="Freeform 3"/>
            <p:cNvSpPr/>
            <p:nvPr/>
          </p:nvSpPr>
          <p:spPr>
            <a:xfrm>
              <a:off x="0" y="0"/>
              <a:ext cx="2071651" cy="644398"/>
            </a:xfrm>
            <a:custGeom>
              <a:avLst/>
              <a:gdLst/>
              <a:ahLst/>
              <a:cxnLst/>
              <a:rect l="l" t="t" r="r" b="b"/>
              <a:pathLst>
                <a:path w="2071651" h="644398">
                  <a:moveTo>
                    <a:pt x="0" y="0"/>
                  </a:moveTo>
                  <a:lnTo>
                    <a:pt x="2071651" y="0"/>
                  </a:lnTo>
                  <a:lnTo>
                    <a:pt x="2071651" y="644398"/>
                  </a:lnTo>
                  <a:lnTo>
                    <a:pt x="0" y="644398"/>
                  </a:lnTo>
                  <a:close/>
                </a:path>
              </a:pathLst>
            </a:custGeom>
            <a:solidFill>
              <a:srgbClr val="007074"/>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grpSp>
        <p:nvGrpSpPr>
          <p:cNvPr id="5" name="Group 5"/>
          <p:cNvGrpSpPr/>
          <p:nvPr/>
        </p:nvGrpSpPr>
        <p:grpSpPr>
          <a:xfrm>
            <a:off x="-1543050" y="-558218"/>
            <a:ext cx="2571750" cy="11299900"/>
            <a:chOff x="0" y="0"/>
            <a:chExt cx="677333" cy="2976105"/>
          </a:xfrm>
        </p:grpSpPr>
        <p:sp>
          <p:nvSpPr>
            <p:cNvPr id="6" name="Freeform 6"/>
            <p:cNvSpPr/>
            <p:nvPr/>
          </p:nvSpPr>
          <p:spPr>
            <a:xfrm>
              <a:off x="0" y="0"/>
              <a:ext cx="677333" cy="2976105"/>
            </a:xfrm>
            <a:custGeom>
              <a:avLst/>
              <a:gdLst/>
              <a:ahLst/>
              <a:cxnLst/>
              <a:rect l="l" t="t" r="r" b="b"/>
              <a:pathLst>
                <a:path w="677333" h="2976105">
                  <a:moveTo>
                    <a:pt x="0" y="0"/>
                  </a:moveTo>
                  <a:lnTo>
                    <a:pt x="677333" y="0"/>
                  </a:lnTo>
                  <a:lnTo>
                    <a:pt x="677333" y="2976105"/>
                  </a:lnTo>
                  <a:lnTo>
                    <a:pt x="0" y="2976105"/>
                  </a:lnTo>
                  <a:close/>
                </a:path>
              </a:pathLst>
            </a:custGeom>
            <a:solidFill>
              <a:srgbClr val="007074"/>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grpSp>
        <p:nvGrpSpPr>
          <p:cNvPr id="8" name="Group 8"/>
          <p:cNvGrpSpPr/>
          <p:nvPr/>
        </p:nvGrpSpPr>
        <p:grpSpPr>
          <a:xfrm>
            <a:off x="1227773" y="4163622"/>
            <a:ext cx="110236" cy="2818996"/>
            <a:chOff x="0" y="0"/>
            <a:chExt cx="26312" cy="672855"/>
          </a:xfrm>
        </p:grpSpPr>
        <p:sp>
          <p:nvSpPr>
            <p:cNvPr id="9" name="Freeform 9"/>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11" name="Freeform 11"/>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227773" y="0"/>
            <a:ext cx="2813111" cy="2962410"/>
          </a:xfrm>
          <a:custGeom>
            <a:avLst/>
            <a:gdLst/>
            <a:ahLst/>
            <a:cxnLst/>
            <a:rect l="l" t="t" r="r" b="b"/>
            <a:pathLst>
              <a:path w="2813111" h="2962410">
                <a:moveTo>
                  <a:pt x="0" y="0"/>
                </a:moveTo>
                <a:lnTo>
                  <a:pt x="2813111" y="0"/>
                </a:lnTo>
                <a:lnTo>
                  <a:pt x="2813111" y="2962410"/>
                </a:lnTo>
                <a:lnTo>
                  <a:pt x="0" y="2962410"/>
                </a:lnTo>
                <a:lnTo>
                  <a:pt x="0" y="0"/>
                </a:lnTo>
                <a:close/>
              </a:path>
            </a:pathLst>
          </a:custGeom>
          <a:blipFill>
            <a:blip r:embed="rId4"/>
            <a:stretch>
              <a:fillRect/>
            </a:stretch>
          </a:blipFill>
        </p:spPr>
      </p:sp>
      <p:sp>
        <p:nvSpPr>
          <p:cNvPr id="13" name="TextBox 13"/>
          <p:cNvSpPr txBox="1"/>
          <p:nvPr/>
        </p:nvSpPr>
        <p:spPr>
          <a:xfrm>
            <a:off x="1227773" y="4008423"/>
            <a:ext cx="10756200" cy="4394835"/>
          </a:xfrm>
          <a:prstGeom prst="rect">
            <a:avLst/>
          </a:prstGeom>
        </p:spPr>
        <p:txBody>
          <a:bodyPr lIns="0" tIns="0" rIns="0" bIns="0" rtlCol="0" anchor="t">
            <a:spAutoFit/>
          </a:bodyPr>
          <a:lstStyle/>
          <a:p>
            <a:pPr>
              <a:lnSpc>
                <a:spcPts val="6719"/>
              </a:lnSpc>
            </a:pPr>
            <a:r>
              <a:rPr lang="en-US" sz="6999" dirty="0">
                <a:solidFill>
                  <a:srgbClr val="007074"/>
                </a:solidFill>
                <a:latin typeface="Codec Pro ExtraBold"/>
              </a:rPr>
              <a:t>EPIDEMIOLOGICAL STUDY OF DENGUE CASES IN INDIA: A PERSPECTIVE ON BIOMEDICAL STATISTICS</a:t>
            </a:r>
          </a:p>
        </p:txBody>
      </p:sp>
      <p:sp>
        <p:nvSpPr>
          <p:cNvPr id="14" name="TextBox 14"/>
          <p:cNvSpPr txBox="1"/>
          <p:nvPr/>
        </p:nvSpPr>
        <p:spPr>
          <a:xfrm>
            <a:off x="10422199" y="990600"/>
            <a:ext cx="7235705" cy="2717800"/>
          </a:xfrm>
          <a:prstGeom prst="rect">
            <a:avLst/>
          </a:prstGeom>
        </p:spPr>
        <p:txBody>
          <a:bodyPr lIns="0" tIns="0" rIns="0" bIns="0" rtlCol="0" anchor="t">
            <a:spAutoFit/>
          </a:bodyPr>
          <a:lstStyle/>
          <a:p>
            <a:pPr algn="ctr">
              <a:lnSpc>
                <a:spcPts val="3900"/>
              </a:lnSpc>
              <a:spcBef>
                <a:spcPct val="0"/>
              </a:spcBef>
            </a:pPr>
            <a:r>
              <a:rPr lang="en-US" sz="3000" dirty="0">
                <a:solidFill>
                  <a:srgbClr val="007074"/>
                </a:solidFill>
                <a:latin typeface="Open Sauce Bold"/>
              </a:rPr>
              <a:t>Navami S (22MBS0003)</a:t>
            </a:r>
          </a:p>
          <a:p>
            <a:pPr algn="ctr">
              <a:lnSpc>
                <a:spcPts val="3900"/>
              </a:lnSpc>
              <a:spcBef>
                <a:spcPct val="0"/>
              </a:spcBef>
            </a:pPr>
            <a:r>
              <a:rPr lang="en-US" sz="3000" dirty="0">
                <a:solidFill>
                  <a:srgbClr val="007074"/>
                </a:solidFill>
                <a:latin typeface="Open Sauce Bold"/>
              </a:rPr>
              <a:t>Vrinda S Nair (22MBS0024)</a:t>
            </a:r>
          </a:p>
          <a:p>
            <a:pPr algn="ctr">
              <a:lnSpc>
                <a:spcPts val="3900"/>
              </a:lnSpc>
              <a:spcBef>
                <a:spcPct val="0"/>
              </a:spcBef>
            </a:pPr>
            <a:r>
              <a:rPr lang="en-US" sz="3000" dirty="0">
                <a:solidFill>
                  <a:srgbClr val="007074"/>
                </a:solidFill>
                <a:latin typeface="Open Sauce Bold"/>
              </a:rPr>
              <a:t>Nedunuri Sai Srividya (22MBS0032</a:t>
            </a:r>
            <a:r>
              <a:rPr lang="en-US" sz="3000" dirty="0">
                <a:solidFill>
                  <a:srgbClr val="007074"/>
                </a:solidFill>
                <a:latin typeface="Open Sauce"/>
              </a:rPr>
              <a:t>)</a:t>
            </a:r>
          </a:p>
          <a:p>
            <a:pPr algn="ctr">
              <a:lnSpc>
                <a:spcPts val="3250"/>
              </a:lnSpc>
              <a:spcBef>
                <a:spcPct val="0"/>
              </a:spcBef>
            </a:pPr>
            <a:r>
              <a:rPr lang="en-US" sz="2500" dirty="0">
                <a:solidFill>
                  <a:srgbClr val="007074"/>
                </a:solidFill>
                <a:latin typeface="Open Sauce"/>
              </a:rPr>
              <a:t>M.Sc. (Business Statistics)</a:t>
            </a:r>
          </a:p>
          <a:p>
            <a:pPr algn="ctr">
              <a:lnSpc>
                <a:spcPts val="3250"/>
              </a:lnSpc>
              <a:spcBef>
                <a:spcPct val="0"/>
              </a:spcBef>
            </a:pPr>
            <a:r>
              <a:rPr lang="en-US" sz="2500" dirty="0">
                <a:solidFill>
                  <a:srgbClr val="007074"/>
                </a:solidFill>
                <a:latin typeface="Open Sauce"/>
              </a:rPr>
              <a:t>Dept. of Mathematics</a:t>
            </a:r>
          </a:p>
          <a:p>
            <a:pPr algn="ctr">
              <a:lnSpc>
                <a:spcPts val="3250"/>
              </a:lnSpc>
              <a:spcBef>
                <a:spcPct val="0"/>
              </a:spcBef>
            </a:pPr>
            <a:r>
              <a:rPr lang="en-US" sz="2500" dirty="0">
                <a:solidFill>
                  <a:srgbClr val="007074"/>
                </a:solidFill>
                <a:latin typeface="Open Sauce"/>
              </a:rPr>
              <a:t>School of Advanced Sciences</a:t>
            </a:r>
          </a:p>
        </p:txBody>
      </p:sp>
      <p:sp>
        <p:nvSpPr>
          <p:cNvPr id="15" name="AutoShape 15"/>
          <p:cNvSpPr/>
          <p:nvPr/>
        </p:nvSpPr>
        <p:spPr>
          <a:xfrm>
            <a:off x="10767060" y="4182672"/>
            <a:ext cx="6492240" cy="0"/>
          </a:xfrm>
          <a:prstGeom prst="line">
            <a:avLst/>
          </a:prstGeom>
          <a:ln w="38100" cap="flat">
            <a:solidFill>
              <a:srgbClr val="6AABA5"/>
            </a:solidFill>
            <a:prstDash val="solid"/>
            <a:headEnd type="none" w="sm" len="sm"/>
            <a:tailEnd type="none" w="sm" len="sm"/>
          </a:ln>
        </p:spPr>
      </p:sp>
      <p:sp>
        <p:nvSpPr>
          <p:cNvPr id="16" name="TextBox 16"/>
          <p:cNvSpPr txBox="1"/>
          <p:nvPr/>
        </p:nvSpPr>
        <p:spPr>
          <a:xfrm>
            <a:off x="11697414" y="4620822"/>
            <a:ext cx="5561886" cy="2476500"/>
          </a:xfrm>
          <a:prstGeom prst="rect">
            <a:avLst/>
          </a:prstGeom>
        </p:spPr>
        <p:txBody>
          <a:bodyPr lIns="0" tIns="0" rIns="0" bIns="0" rtlCol="0" anchor="t">
            <a:spAutoFit/>
          </a:bodyPr>
          <a:lstStyle/>
          <a:p>
            <a:pPr algn="ctr">
              <a:lnSpc>
                <a:spcPts val="3900"/>
              </a:lnSpc>
              <a:spcBef>
                <a:spcPct val="0"/>
              </a:spcBef>
            </a:pPr>
            <a:r>
              <a:rPr lang="en-US" sz="3000" dirty="0">
                <a:solidFill>
                  <a:srgbClr val="007074"/>
                </a:solidFill>
                <a:latin typeface="Open Sauce"/>
              </a:rPr>
              <a:t>Under the guidance of</a:t>
            </a:r>
          </a:p>
          <a:p>
            <a:pPr algn="ctr">
              <a:lnSpc>
                <a:spcPts val="3900"/>
              </a:lnSpc>
              <a:spcBef>
                <a:spcPct val="0"/>
              </a:spcBef>
            </a:pPr>
            <a:r>
              <a:rPr lang="en-US" sz="3000" dirty="0">
                <a:solidFill>
                  <a:srgbClr val="007074"/>
                </a:solidFill>
                <a:latin typeface="Open Sauce Bold"/>
              </a:rPr>
              <a:t>Dr.Jitendra Kumar</a:t>
            </a:r>
          </a:p>
          <a:p>
            <a:pPr algn="ctr">
              <a:lnSpc>
                <a:spcPts val="3900"/>
              </a:lnSpc>
              <a:spcBef>
                <a:spcPct val="0"/>
              </a:spcBef>
            </a:pPr>
            <a:r>
              <a:rPr lang="en-US" sz="3000" dirty="0">
                <a:solidFill>
                  <a:srgbClr val="007074"/>
                </a:solidFill>
                <a:latin typeface="Open Sauce"/>
              </a:rPr>
              <a:t>(Associate Professor)</a:t>
            </a:r>
          </a:p>
          <a:p>
            <a:pPr algn="ctr">
              <a:lnSpc>
                <a:spcPts val="3900"/>
              </a:lnSpc>
              <a:spcBef>
                <a:spcPct val="0"/>
              </a:spcBef>
            </a:pPr>
            <a:r>
              <a:rPr lang="en-US" sz="3000" dirty="0">
                <a:solidFill>
                  <a:srgbClr val="007074"/>
                </a:solidFill>
                <a:latin typeface="Open Sauce"/>
              </a:rPr>
              <a:t>Dept. of Mathematics</a:t>
            </a:r>
          </a:p>
          <a:p>
            <a:pPr algn="ctr">
              <a:lnSpc>
                <a:spcPts val="3900"/>
              </a:lnSpc>
              <a:spcBef>
                <a:spcPct val="0"/>
              </a:spcBef>
            </a:pPr>
            <a:r>
              <a:rPr lang="en-US" sz="3000" dirty="0">
                <a:solidFill>
                  <a:srgbClr val="007074"/>
                </a:solidFill>
                <a:latin typeface="Open Sauce"/>
              </a:rPr>
              <a:t>School of Advanced Sciences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561628436"/>
              </p:ext>
            </p:extLst>
          </p:nvPr>
        </p:nvGraphicFramePr>
        <p:xfrm>
          <a:off x="514350" y="2514443"/>
          <a:ext cx="17259299" cy="7547229"/>
        </p:xfrm>
        <a:graphic>
          <a:graphicData uri="http://schemas.openxmlformats.org/drawingml/2006/table">
            <a:tbl>
              <a:tblPr/>
              <a:tblGrid>
                <a:gridCol w="1373603">
                  <a:extLst>
                    <a:ext uri="{9D8B030D-6E8A-4147-A177-3AD203B41FA5}">
                      <a16:colId xmlns:a16="http://schemas.microsoft.com/office/drawing/2014/main" xmlns="" val="20000"/>
                    </a:ext>
                  </a:extLst>
                </a:gridCol>
                <a:gridCol w="1590028">
                  <a:extLst>
                    <a:ext uri="{9D8B030D-6E8A-4147-A177-3AD203B41FA5}">
                      <a16:colId xmlns:a16="http://schemas.microsoft.com/office/drawing/2014/main" xmlns="" val="20001"/>
                    </a:ext>
                  </a:extLst>
                </a:gridCol>
                <a:gridCol w="1794971">
                  <a:extLst>
                    <a:ext uri="{9D8B030D-6E8A-4147-A177-3AD203B41FA5}">
                      <a16:colId xmlns:a16="http://schemas.microsoft.com/office/drawing/2014/main" xmlns="" val="20002"/>
                    </a:ext>
                  </a:extLst>
                </a:gridCol>
                <a:gridCol w="1871825">
                  <a:extLst>
                    <a:ext uri="{9D8B030D-6E8A-4147-A177-3AD203B41FA5}">
                      <a16:colId xmlns:a16="http://schemas.microsoft.com/office/drawing/2014/main" xmlns="" val="20003"/>
                    </a:ext>
                  </a:extLst>
                </a:gridCol>
                <a:gridCol w="2389302">
                  <a:extLst>
                    <a:ext uri="{9D8B030D-6E8A-4147-A177-3AD203B41FA5}">
                      <a16:colId xmlns:a16="http://schemas.microsoft.com/office/drawing/2014/main" xmlns="" val="20004"/>
                    </a:ext>
                  </a:extLst>
                </a:gridCol>
                <a:gridCol w="2435421">
                  <a:extLst>
                    <a:ext uri="{9D8B030D-6E8A-4147-A177-3AD203B41FA5}">
                      <a16:colId xmlns:a16="http://schemas.microsoft.com/office/drawing/2014/main" xmlns="" val="20005"/>
                    </a:ext>
                  </a:extLst>
                </a:gridCol>
                <a:gridCol w="1794971">
                  <a:extLst>
                    <a:ext uri="{9D8B030D-6E8A-4147-A177-3AD203B41FA5}">
                      <a16:colId xmlns:a16="http://schemas.microsoft.com/office/drawing/2014/main" xmlns="" val="20006"/>
                    </a:ext>
                  </a:extLst>
                </a:gridCol>
                <a:gridCol w="1846207">
                  <a:extLst>
                    <a:ext uri="{9D8B030D-6E8A-4147-A177-3AD203B41FA5}">
                      <a16:colId xmlns:a16="http://schemas.microsoft.com/office/drawing/2014/main" xmlns="" val="20007"/>
                    </a:ext>
                  </a:extLst>
                </a:gridCol>
                <a:gridCol w="2162971">
                  <a:extLst>
                    <a:ext uri="{9D8B030D-6E8A-4147-A177-3AD203B41FA5}">
                      <a16:colId xmlns:a16="http://schemas.microsoft.com/office/drawing/2014/main" xmlns="" val="20008"/>
                    </a:ext>
                  </a:extLst>
                </a:gridCol>
              </a:tblGrid>
              <a:tr h="677986">
                <a:tc>
                  <a:txBody>
                    <a:bodyPr/>
                    <a:lstStyle/>
                    <a:p>
                      <a:pPr algn="l">
                        <a:lnSpc>
                          <a:spcPts val="2799"/>
                        </a:lnSpc>
                        <a:defRPr/>
                      </a:pPr>
                      <a:r>
                        <a:rPr lang="en-US" sz="1999" dirty="0">
                          <a:solidFill>
                            <a:srgbClr val="007074"/>
                          </a:solidFill>
                          <a:latin typeface="Open Sauce Bold"/>
                        </a:rPr>
                        <a:t>Year</a:t>
                      </a:r>
                      <a:endParaRPr lang="en-US" sz="1100" dirty="0"/>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rgbClr val="007074"/>
                          </a:solidFill>
                          <a:latin typeface="Open Sauce Bold"/>
                        </a:rPr>
                        <a:t>2015</a:t>
                      </a:r>
                      <a:endParaRPr lang="en-US" sz="1100" dirty="0"/>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rgbClr val="007074"/>
                          </a:solidFill>
                          <a:latin typeface="Open Sauce Bold"/>
                        </a:rPr>
                        <a:t>2016</a:t>
                      </a:r>
                      <a:endParaRPr lang="en-US" sz="1100" dirty="0"/>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rgbClr val="007074"/>
                          </a:solidFill>
                          <a:latin typeface="Open Sauce Bold"/>
                        </a:rPr>
                        <a:t>2017</a:t>
                      </a:r>
                      <a:endParaRPr lang="en-US" sz="1100" dirty="0"/>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rgbClr val="007074"/>
                          </a:solidFill>
                          <a:latin typeface="Open Sauce Bold"/>
                        </a:rPr>
                        <a:t>2018</a:t>
                      </a:r>
                      <a:endParaRPr lang="en-US" sz="1100" dirty="0"/>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rgbClr val="007074"/>
                          </a:solidFill>
                          <a:latin typeface="Open Sauce Bold"/>
                        </a:rPr>
                        <a:t>2019</a:t>
                      </a:r>
                      <a:endParaRPr lang="en-US" sz="1100" dirty="0"/>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rgbClr val="007074"/>
                          </a:solidFill>
                          <a:latin typeface="Open Sauce Bold"/>
                        </a:rPr>
                        <a:t>2020</a:t>
                      </a:r>
                      <a:endParaRPr lang="en-US" sz="1100" dirty="0"/>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rgbClr val="007074"/>
                          </a:solidFill>
                          <a:latin typeface="Open Sauce Bold"/>
                        </a:rPr>
                        <a:t>2021</a:t>
                      </a:r>
                      <a:endParaRPr lang="en-US" sz="1100" dirty="0"/>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rgbClr val="007074"/>
                          </a:solidFill>
                          <a:latin typeface="Open Sauce Bold"/>
                        </a:rPr>
                        <a:t>2022</a:t>
                      </a:r>
                      <a:endParaRPr lang="en-US" sz="1100" dirty="0"/>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0"/>
                  </a:ext>
                </a:extLst>
              </a:tr>
              <a:tr h="3011405">
                <a:tc>
                  <a:txBody>
                    <a:bodyPr/>
                    <a:lstStyle/>
                    <a:p>
                      <a:pPr algn="l">
                        <a:lnSpc>
                          <a:spcPts val="2799"/>
                        </a:lnSpc>
                        <a:defRPr/>
                      </a:pPr>
                      <a:r>
                        <a:rPr lang="en-US" sz="1999" dirty="0">
                          <a:solidFill>
                            <a:srgbClr val="007074"/>
                          </a:solidFill>
                          <a:latin typeface="Open Sauce Bold"/>
                        </a:rPr>
                        <a:t>Most Likely Cluster (cases)</a:t>
                      </a:r>
                      <a:endParaRPr lang="en-US" sz="1100" dirty="0"/>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Delhi, Haryana, Chandigarh, Punjab, Uttarakhand</a:t>
                      </a:r>
                      <a:endParaRPr lang="en-US" sz="1100" dirty="0">
                        <a:solidFill>
                          <a:schemeClr val="tx1"/>
                        </a:solidFill>
                      </a:endParaRP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Dadra Nagarhaveli and Daman Diu</a:t>
                      </a:r>
                      <a:endParaRPr lang="en-US" sz="1100" dirty="0">
                        <a:solidFill>
                          <a:schemeClr val="tx1"/>
                        </a:solidFill>
                      </a:endParaRP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Puducherry, Tamil Nadu, Kerala, Karnataka</a:t>
                      </a:r>
                      <a:endParaRPr lang="en-US" sz="1100" dirty="0">
                        <a:solidFill>
                          <a:schemeClr val="tx1"/>
                        </a:solidFill>
                      </a:endParaRP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Chandigarh, Punjab, Haryana, Himachal Pradesh,</a:t>
                      </a:r>
                      <a:endParaRPr lang="en-US" sz="1100" dirty="0">
                        <a:solidFill>
                          <a:schemeClr val="tx1"/>
                        </a:solidFill>
                      </a:endParaRPr>
                    </a:p>
                    <a:p>
                      <a:pPr>
                        <a:lnSpc>
                          <a:spcPts val="2799"/>
                        </a:lnSpc>
                      </a:pPr>
                      <a:r>
                        <a:rPr lang="en-US" sz="1999" dirty="0">
                          <a:solidFill>
                            <a:schemeClr val="tx1"/>
                          </a:solidFill>
                          <a:latin typeface="Open Sauce"/>
                        </a:rPr>
                        <a:t>Delhi, Uttarakhand</a:t>
                      </a: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Uttarakhand</a:t>
                      </a:r>
                      <a:endParaRPr lang="en-US" sz="1100" dirty="0">
                        <a:solidFill>
                          <a:schemeClr val="tx1"/>
                        </a:solidFill>
                      </a:endParaRP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Chandigarh, Punjab, Haryana</a:t>
                      </a:r>
                      <a:endParaRPr lang="en-US" sz="1100" dirty="0">
                        <a:solidFill>
                          <a:schemeClr val="tx1"/>
                        </a:solidFill>
                      </a:endParaRP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Rajasthan, Delhi, Chandigarh, Haryana, Punjab,</a:t>
                      </a:r>
                      <a:endParaRPr lang="en-US" sz="1100" dirty="0">
                        <a:solidFill>
                          <a:schemeClr val="tx1"/>
                        </a:solidFill>
                      </a:endParaRPr>
                    </a:p>
                    <a:p>
                      <a:pPr>
                        <a:lnSpc>
                          <a:spcPts val="2100"/>
                        </a:lnSpc>
                      </a:pPr>
                      <a:r>
                        <a:rPr lang="en-US" sz="1500" dirty="0">
                          <a:solidFill>
                            <a:schemeClr val="tx1"/>
                          </a:solidFill>
                          <a:latin typeface="Open Sauce"/>
                        </a:rPr>
                        <a:t>  </a:t>
                      </a: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West Bengal</a:t>
                      </a:r>
                      <a:endParaRPr lang="en-US" sz="1100" dirty="0">
                        <a:solidFill>
                          <a:schemeClr val="tx1"/>
                        </a:solidFill>
                      </a:endParaRP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1"/>
                  </a:ext>
                </a:extLst>
              </a:tr>
              <a:tr h="3857838">
                <a:tc>
                  <a:txBody>
                    <a:bodyPr/>
                    <a:lstStyle/>
                    <a:p>
                      <a:pPr algn="l">
                        <a:lnSpc>
                          <a:spcPts val="2799"/>
                        </a:lnSpc>
                        <a:defRPr/>
                      </a:pPr>
                      <a:r>
                        <a:rPr lang="en-US" sz="1999" dirty="0">
                          <a:solidFill>
                            <a:srgbClr val="007074"/>
                          </a:solidFill>
                          <a:latin typeface="Open Sauce Bold"/>
                        </a:rPr>
                        <a:t>Most likely cluster (deaths)</a:t>
                      </a:r>
                      <a:endParaRPr lang="en-US" sz="1100" dirty="0"/>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Delhi</a:t>
                      </a:r>
                      <a:endParaRPr lang="en-US" sz="1100" dirty="0">
                        <a:solidFill>
                          <a:schemeClr val="tx1"/>
                        </a:solidFill>
                      </a:endParaRP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West Bengal</a:t>
                      </a:r>
                      <a:endParaRPr lang="en-US" sz="1100" dirty="0">
                        <a:solidFill>
                          <a:schemeClr val="tx1"/>
                        </a:solidFill>
                      </a:endParaRP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Kerala, Karnataka, Puducherry, Tamilnadu,</a:t>
                      </a:r>
                      <a:endParaRPr lang="en-US" sz="1100" dirty="0">
                        <a:solidFill>
                          <a:schemeClr val="tx1"/>
                        </a:solidFill>
                      </a:endParaRPr>
                    </a:p>
                    <a:p>
                      <a:pPr>
                        <a:lnSpc>
                          <a:spcPts val="2799"/>
                        </a:lnSpc>
                      </a:pPr>
                      <a:r>
                        <a:rPr lang="en-US" sz="1999" dirty="0">
                          <a:solidFill>
                            <a:schemeClr val="tx1"/>
                          </a:solidFill>
                          <a:latin typeface="Open Sauce"/>
                        </a:rPr>
                        <a:t>Maharashtra</a:t>
                      </a: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Kerala, Karnataka, Puducherry, Tamilnadu,</a:t>
                      </a:r>
                      <a:endParaRPr lang="en-US" sz="1100" dirty="0">
                        <a:solidFill>
                          <a:schemeClr val="tx1"/>
                        </a:solidFill>
                      </a:endParaRPr>
                    </a:p>
                    <a:p>
                      <a:pPr>
                        <a:lnSpc>
                          <a:spcPts val="2799"/>
                        </a:lnSpc>
                      </a:pPr>
                      <a:r>
                        <a:rPr lang="en-US" sz="1999" dirty="0">
                          <a:solidFill>
                            <a:schemeClr val="tx1"/>
                          </a:solidFill>
                          <a:latin typeface="Open Sauce"/>
                        </a:rPr>
                        <a:t>Maharashtra</a:t>
                      </a: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Maharashtra, Karnataka, Telangana, Dadra</a:t>
                      </a:r>
                      <a:endParaRPr lang="en-US" sz="1100" dirty="0">
                        <a:solidFill>
                          <a:schemeClr val="tx1"/>
                        </a:solidFill>
                      </a:endParaRPr>
                    </a:p>
                    <a:p>
                      <a:pPr>
                        <a:lnSpc>
                          <a:spcPts val="2799"/>
                        </a:lnSpc>
                      </a:pPr>
                      <a:r>
                        <a:rPr lang="en-US" sz="1999" dirty="0">
                          <a:solidFill>
                            <a:schemeClr val="tx1"/>
                          </a:solidFill>
                          <a:latin typeface="Open Sauce"/>
                        </a:rPr>
                        <a:t>Nagarhaveli and Daman Diu, Andhra Pradesh, Tamilnadu, Puducherry, Kerala, Gujarat</a:t>
                      </a: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Chandigarh, Haryana, Punjab</a:t>
                      </a:r>
                      <a:endParaRPr lang="en-US" sz="1100" dirty="0">
                        <a:solidFill>
                          <a:schemeClr val="tx1"/>
                        </a:solidFill>
                      </a:endParaRP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Rajasthan, Delhi, Chandigarh, Haryana, Punjab</a:t>
                      </a:r>
                      <a:endParaRPr lang="en-US" sz="1100" dirty="0">
                        <a:solidFill>
                          <a:schemeClr val="tx1"/>
                        </a:solidFill>
                      </a:endParaRP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tc>
                  <a:txBody>
                    <a:bodyPr/>
                    <a:lstStyle/>
                    <a:p>
                      <a:pPr algn="l">
                        <a:lnSpc>
                          <a:spcPts val="2799"/>
                        </a:lnSpc>
                        <a:defRPr/>
                      </a:pPr>
                      <a:r>
                        <a:rPr lang="en-US" sz="1999" dirty="0">
                          <a:solidFill>
                            <a:schemeClr val="tx1"/>
                          </a:solidFill>
                          <a:latin typeface="Open Sauce"/>
                        </a:rPr>
                        <a:t>Jammu and Kashmir, Himachal Pradesh, Chandigarh,</a:t>
                      </a:r>
                      <a:endParaRPr lang="en-US" sz="1100" dirty="0">
                        <a:solidFill>
                          <a:schemeClr val="tx1"/>
                        </a:solidFill>
                      </a:endParaRPr>
                    </a:p>
                    <a:p>
                      <a:pPr>
                        <a:lnSpc>
                          <a:spcPts val="2799"/>
                        </a:lnSpc>
                      </a:pPr>
                      <a:r>
                        <a:rPr lang="en-US" sz="1999" dirty="0">
                          <a:solidFill>
                            <a:schemeClr val="tx1"/>
                          </a:solidFill>
                          <a:latin typeface="Open Sauce"/>
                        </a:rPr>
                        <a:t>Haryana, Punjab</a:t>
                      </a:r>
                    </a:p>
                  </a:txBody>
                  <a:tcPr marL="142875" marR="142875" marT="142875" marB="142875" anchor="ctr">
                    <a:lnL w="19050" cap="flat" cmpd="sng" algn="ctr">
                      <a:solidFill>
                        <a:srgbClr val="6AABA5"/>
                      </a:solidFill>
                      <a:prstDash val="solid"/>
                      <a:round/>
                      <a:headEnd type="none" w="med" len="med"/>
                      <a:tailEnd type="none" w="med" len="med"/>
                    </a:lnL>
                    <a:lnR w="19050" cap="flat" cmpd="sng" algn="ctr">
                      <a:solidFill>
                        <a:srgbClr val="6AABA5"/>
                      </a:solidFill>
                      <a:prstDash val="solid"/>
                      <a:round/>
                      <a:headEnd type="none" w="med" len="med"/>
                      <a:tailEnd type="none" w="med" len="med"/>
                    </a:lnR>
                    <a:lnT w="19050" cap="flat" cmpd="sng" algn="ctr">
                      <a:solidFill>
                        <a:srgbClr val="6AABA5"/>
                      </a:solidFill>
                      <a:prstDash val="solid"/>
                      <a:round/>
                      <a:headEnd type="none" w="med" len="med"/>
                      <a:tailEnd type="none" w="med" len="med"/>
                    </a:lnT>
                    <a:lnB w="1905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4" name="TextBox 4"/>
          <p:cNvSpPr txBox="1"/>
          <p:nvPr/>
        </p:nvSpPr>
        <p:spPr>
          <a:xfrm>
            <a:off x="1386956" y="914400"/>
            <a:ext cx="7757044" cy="1006572"/>
          </a:xfrm>
          <a:prstGeom prst="rect">
            <a:avLst/>
          </a:prstGeom>
        </p:spPr>
        <p:txBody>
          <a:bodyPr lIns="0" tIns="0" rIns="0" bIns="0" rtlCol="0" anchor="t">
            <a:spAutoFit/>
          </a:bodyPr>
          <a:lstStyle/>
          <a:p>
            <a:pPr algn="ctr">
              <a:lnSpc>
                <a:spcPts val="8203"/>
              </a:lnSpc>
            </a:pPr>
            <a:r>
              <a:rPr lang="en-US" sz="5859" dirty="0">
                <a:solidFill>
                  <a:srgbClr val="007074"/>
                </a:solidFill>
                <a:latin typeface="Canva Sans Bold"/>
              </a:rPr>
              <a:t>3.Hotspot clusters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6819219"/>
              </p:ext>
            </p:extLst>
          </p:nvPr>
        </p:nvGraphicFramePr>
        <p:xfrm>
          <a:off x="8229600" y="876300"/>
          <a:ext cx="8588485" cy="8585254"/>
        </p:xfrm>
        <a:graphic>
          <a:graphicData uri="http://schemas.openxmlformats.org/drawingml/2006/table">
            <a:tbl>
              <a:tblPr firstRow="1" firstCol="1" bandRow="1">
                <a:tableStyleId>{7DF18680-E054-41AD-8BC1-D1AEF772440D}</a:tableStyleId>
              </a:tblPr>
              <a:tblGrid>
                <a:gridCol w="1447800"/>
                <a:gridCol w="2762210"/>
                <a:gridCol w="1405539"/>
                <a:gridCol w="1942318"/>
                <a:gridCol w="1030618"/>
              </a:tblGrid>
              <a:tr h="361260">
                <a:tc gridSpan="5">
                  <a:txBody>
                    <a:bodyPr/>
                    <a:lstStyle/>
                    <a:p>
                      <a:pPr marL="0" marR="0" algn="ctr">
                        <a:spcBef>
                          <a:spcPts val="1200"/>
                        </a:spcBef>
                        <a:spcAft>
                          <a:spcPts val="0"/>
                        </a:spcAft>
                      </a:pPr>
                      <a:r>
                        <a:rPr lang="en-IN" sz="2000" dirty="0">
                          <a:effectLst/>
                        </a:rPr>
                        <a:t>Cases</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solidFill>
                      <a:srgbClr val="00707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755362">
                <a:tc>
                  <a:txBody>
                    <a:bodyPr/>
                    <a:lstStyle/>
                    <a:p>
                      <a:pPr marL="0" marR="0" algn="ctr">
                        <a:spcBef>
                          <a:spcPts val="1200"/>
                        </a:spcBef>
                        <a:spcAft>
                          <a:spcPts val="0"/>
                        </a:spcAft>
                      </a:pPr>
                      <a:r>
                        <a:rPr lang="en-IN" sz="2000" dirty="0">
                          <a:effectLst/>
                        </a:rPr>
                        <a:t>Year</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solidFill>
                      <a:srgbClr val="007074"/>
                    </a:solidFill>
                  </a:tcPr>
                </a:tc>
                <a:tc>
                  <a:txBody>
                    <a:bodyPr/>
                    <a:lstStyle/>
                    <a:p>
                      <a:pPr marL="0" marR="0" algn="ctr">
                        <a:spcBef>
                          <a:spcPts val="1200"/>
                        </a:spcBef>
                        <a:spcAft>
                          <a:spcPts val="0"/>
                        </a:spcAft>
                      </a:pPr>
                      <a:r>
                        <a:rPr lang="en-IN" sz="2000">
                          <a:effectLst/>
                        </a:rPr>
                        <a:t>State</a:t>
                      </a:r>
                      <a:endParaRPr lang="en-US" sz="200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l">
                        <a:spcBef>
                          <a:spcPts val="1200"/>
                        </a:spcBef>
                        <a:spcAft>
                          <a:spcPts val="0"/>
                        </a:spcAft>
                      </a:pPr>
                      <a:r>
                        <a:rPr lang="en-IN" sz="2000" dirty="0">
                          <a:effectLst/>
                        </a:rPr>
                        <a:t>Relative risk</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l">
                        <a:spcBef>
                          <a:spcPts val="1200"/>
                        </a:spcBef>
                        <a:spcAft>
                          <a:spcPts val="0"/>
                        </a:spcAft>
                      </a:pPr>
                      <a:r>
                        <a:rPr lang="en-IN" sz="2000">
                          <a:effectLst/>
                        </a:rPr>
                        <a:t>Log likelihood ratio</a:t>
                      </a:r>
                      <a:endParaRPr lang="en-US" sz="200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l">
                        <a:spcBef>
                          <a:spcPts val="1200"/>
                        </a:spcBef>
                        <a:spcAft>
                          <a:spcPts val="0"/>
                        </a:spcAft>
                      </a:pPr>
                      <a:r>
                        <a:rPr lang="en-IN" sz="2000">
                          <a:effectLst/>
                        </a:rPr>
                        <a:t>P-value</a:t>
                      </a:r>
                      <a:endParaRPr lang="en-US" sz="2000">
                        <a:effectLst/>
                        <a:latin typeface="Times New Roman" panose="02020603050405020304" pitchFamily="18" charset="0"/>
                        <a:ea typeface="SimSun" panose="02010600030101010101" pitchFamily="2" charset="-122"/>
                      </a:endParaRPr>
                    </a:p>
                  </a:txBody>
                  <a:tcPr marL="51903" marR="51903" marT="51903" marB="51903" anchor="b"/>
                </a:tc>
              </a:tr>
              <a:tr h="755362">
                <a:tc>
                  <a:txBody>
                    <a:bodyPr/>
                    <a:lstStyle/>
                    <a:p>
                      <a:pPr marL="0" marR="0" algn="r">
                        <a:spcBef>
                          <a:spcPts val="1200"/>
                        </a:spcBef>
                        <a:spcAft>
                          <a:spcPts val="0"/>
                        </a:spcAft>
                      </a:pPr>
                      <a:r>
                        <a:rPr lang="en-IN" sz="2000" dirty="0">
                          <a:effectLst/>
                        </a:rPr>
                        <a:t>2015</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solidFill>
                      <a:srgbClr val="007074"/>
                    </a:solidFill>
                  </a:tcPr>
                </a:tc>
                <a:tc>
                  <a:txBody>
                    <a:bodyPr/>
                    <a:lstStyle/>
                    <a:p>
                      <a:pPr marL="0" marR="0" algn="l">
                        <a:spcBef>
                          <a:spcPts val="1200"/>
                        </a:spcBef>
                        <a:spcAft>
                          <a:spcPts val="0"/>
                        </a:spcAft>
                      </a:pPr>
                      <a:r>
                        <a:rPr lang="en-IN" sz="2000">
                          <a:effectLst/>
                        </a:rPr>
                        <a:t>Delhi, Uttarkhand, Chandigarh, Haryana, Punjab</a:t>
                      </a:r>
                      <a:endParaRPr lang="en-US" sz="2000">
                        <a:effectLst/>
                        <a:latin typeface="Times New Roman" panose="02020603050405020304" pitchFamily="18" charset="0"/>
                        <a:ea typeface="SimSun" panose="02010600030101010101" pitchFamily="2" charset="-122"/>
                      </a:endParaRPr>
                    </a:p>
                  </a:txBody>
                  <a:tcPr marL="51903" marR="51903" marT="51903" marB="51903"/>
                </a:tc>
                <a:tc>
                  <a:txBody>
                    <a:bodyPr/>
                    <a:lstStyle/>
                    <a:p>
                      <a:pPr marL="0" marR="0" algn="r">
                        <a:spcBef>
                          <a:spcPts val="1200"/>
                        </a:spcBef>
                        <a:spcAft>
                          <a:spcPts val="0"/>
                        </a:spcAft>
                      </a:pPr>
                      <a:r>
                        <a:rPr lang="en-IN" sz="2000" dirty="0">
                          <a:effectLst/>
                        </a:rPr>
                        <a:t>9.64</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a:effectLst/>
                        </a:rPr>
                        <a:t>48386.04821</a:t>
                      </a:r>
                      <a:endParaRPr lang="en-US" sz="200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a:effectLst/>
                        </a:rPr>
                        <a:t>1E-17</a:t>
                      </a:r>
                      <a:endParaRPr lang="en-US" sz="2000">
                        <a:effectLst/>
                        <a:latin typeface="Times New Roman" panose="02020603050405020304" pitchFamily="18" charset="0"/>
                        <a:ea typeface="SimSun" panose="02010600030101010101" pitchFamily="2" charset="-122"/>
                      </a:endParaRPr>
                    </a:p>
                  </a:txBody>
                  <a:tcPr marL="51903" marR="51903" marT="51903" marB="51903" anchor="b"/>
                </a:tc>
              </a:tr>
              <a:tr h="558311">
                <a:tc>
                  <a:txBody>
                    <a:bodyPr/>
                    <a:lstStyle/>
                    <a:p>
                      <a:pPr marL="0" marR="0" algn="r">
                        <a:spcBef>
                          <a:spcPts val="1200"/>
                        </a:spcBef>
                        <a:spcAft>
                          <a:spcPts val="0"/>
                        </a:spcAft>
                      </a:pPr>
                      <a:r>
                        <a:rPr lang="en-IN" sz="2000" dirty="0">
                          <a:effectLst/>
                        </a:rPr>
                        <a:t>2016</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solidFill>
                      <a:srgbClr val="007074"/>
                    </a:solidFill>
                  </a:tcPr>
                </a:tc>
                <a:tc>
                  <a:txBody>
                    <a:bodyPr/>
                    <a:lstStyle/>
                    <a:p>
                      <a:pPr marL="0" marR="0" algn="l">
                        <a:spcBef>
                          <a:spcPts val="1200"/>
                        </a:spcBef>
                        <a:spcAft>
                          <a:spcPts val="0"/>
                        </a:spcAft>
                      </a:pPr>
                      <a:r>
                        <a:rPr lang="en-IN" sz="2000">
                          <a:effectLst/>
                        </a:rPr>
                        <a:t>Dadra Nagarhaveli and Daman Diu</a:t>
                      </a:r>
                      <a:endParaRPr lang="en-US" sz="2000">
                        <a:effectLst/>
                        <a:latin typeface="Times New Roman" panose="02020603050405020304" pitchFamily="18" charset="0"/>
                        <a:ea typeface="SimSun" panose="02010600030101010101" pitchFamily="2" charset="-122"/>
                      </a:endParaRPr>
                    </a:p>
                  </a:txBody>
                  <a:tcPr marL="51903" marR="51903" marT="51903" marB="51903"/>
                </a:tc>
                <a:tc>
                  <a:txBody>
                    <a:bodyPr/>
                    <a:lstStyle/>
                    <a:p>
                      <a:pPr marL="0" marR="0" algn="r">
                        <a:spcBef>
                          <a:spcPts val="1200"/>
                        </a:spcBef>
                        <a:spcAft>
                          <a:spcPts val="0"/>
                        </a:spcAft>
                      </a:pPr>
                      <a:r>
                        <a:rPr lang="en-IN" sz="2000" dirty="0">
                          <a:effectLst/>
                        </a:rPr>
                        <a:t>56.15</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a:effectLst/>
                        </a:rPr>
                        <a:t>12875.93785</a:t>
                      </a:r>
                      <a:endParaRPr lang="en-US" sz="200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a:effectLst/>
                        </a:rPr>
                        <a:t>1E-17</a:t>
                      </a:r>
                      <a:endParaRPr lang="en-US" sz="2000">
                        <a:effectLst/>
                        <a:latin typeface="Times New Roman" panose="02020603050405020304" pitchFamily="18" charset="0"/>
                        <a:ea typeface="SimSun" panose="02010600030101010101" pitchFamily="2" charset="-122"/>
                      </a:endParaRPr>
                    </a:p>
                  </a:txBody>
                  <a:tcPr marL="51903" marR="51903" marT="51903" marB="51903" anchor="b"/>
                </a:tc>
              </a:tr>
              <a:tr h="755362">
                <a:tc>
                  <a:txBody>
                    <a:bodyPr/>
                    <a:lstStyle/>
                    <a:p>
                      <a:pPr marL="0" marR="0" algn="r">
                        <a:spcBef>
                          <a:spcPts val="1200"/>
                        </a:spcBef>
                        <a:spcAft>
                          <a:spcPts val="0"/>
                        </a:spcAft>
                      </a:pPr>
                      <a:r>
                        <a:rPr lang="en-IN" sz="2000" dirty="0">
                          <a:effectLst/>
                        </a:rPr>
                        <a:t>2017</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solidFill>
                      <a:srgbClr val="007074"/>
                    </a:solidFill>
                  </a:tcPr>
                </a:tc>
                <a:tc>
                  <a:txBody>
                    <a:bodyPr/>
                    <a:lstStyle/>
                    <a:p>
                      <a:pPr marL="0" marR="0" algn="l">
                        <a:spcBef>
                          <a:spcPts val="1200"/>
                        </a:spcBef>
                        <a:spcAft>
                          <a:spcPts val="0"/>
                        </a:spcAft>
                      </a:pPr>
                      <a:r>
                        <a:rPr lang="en-IN" sz="2000">
                          <a:effectLst/>
                        </a:rPr>
                        <a:t>Puducherry, Tamilnadu, Karnataka, Kerala</a:t>
                      </a:r>
                      <a:endParaRPr lang="en-US" sz="2000">
                        <a:effectLst/>
                        <a:latin typeface="Times New Roman" panose="02020603050405020304" pitchFamily="18" charset="0"/>
                        <a:ea typeface="SimSun" panose="02010600030101010101" pitchFamily="2" charset="-122"/>
                      </a:endParaRPr>
                    </a:p>
                  </a:txBody>
                  <a:tcPr marL="51903" marR="51903" marT="51903" marB="51903"/>
                </a:tc>
                <a:tc>
                  <a:txBody>
                    <a:bodyPr/>
                    <a:lstStyle/>
                    <a:p>
                      <a:pPr marL="0" marR="0" algn="r">
                        <a:spcBef>
                          <a:spcPts val="1200"/>
                        </a:spcBef>
                        <a:spcAft>
                          <a:spcPts val="0"/>
                        </a:spcAft>
                      </a:pPr>
                      <a:r>
                        <a:rPr lang="en-IN" sz="2000">
                          <a:effectLst/>
                        </a:rPr>
                        <a:t>3.43</a:t>
                      </a:r>
                      <a:endParaRPr lang="en-US" sz="200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dirty="0">
                          <a:effectLst/>
                        </a:rPr>
                        <a:t>27559.26775</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a:effectLst/>
                        </a:rPr>
                        <a:t>1E-17</a:t>
                      </a:r>
                      <a:endParaRPr lang="en-US" sz="2000">
                        <a:effectLst/>
                        <a:latin typeface="Times New Roman" panose="02020603050405020304" pitchFamily="18" charset="0"/>
                        <a:ea typeface="SimSun" panose="02010600030101010101" pitchFamily="2" charset="-122"/>
                      </a:endParaRPr>
                    </a:p>
                  </a:txBody>
                  <a:tcPr marL="51903" marR="51903" marT="51903" marB="51903" anchor="b"/>
                </a:tc>
              </a:tr>
              <a:tr h="952414">
                <a:tc>
                  <a:txBody>
                    <a:bodyPr/>
                    <a:lstStyle/>
                    <a:p>
                      <a:pPr marL="0" marR="0" algn="r">
                        <a:spcBef>
                          <a:spcPts val="1200"/>
                        </a:spcBef>
                        <a:spcAft>
                          <a:spcPts val="0"/>
                        </a:spcAft>
                      </a:pPr>
                      <a:r>
                        <a:rPr lang="en-IN" sz="2000" dirty="0">
                          <a:effectLst/>
                        </a:rPr>
                        <a:t>2018</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solidFill>
                      <a:srgbClr val="007074"/>
                    </a:solidFill>
                  </a:tcPr>
                </a:tc>
                <a:tc>
                  <a:txBody>
                    <a:bodyPr/>
                    <a:lstStyle/>
                    <a:p>
                      <a:pPr marL="0" marR="0" algn="l">
                        <a:spcBef>
                          <a:spcPts val="1200"/>
                        </a:spcBef>
                        <a:spcAft>
                          <a:spcPts val="0"/>
                        </a:spcAft>
                      </a:pPr>
                      <a:r>
                        <a:rPr lang="en-IN" sz="2000" dirty="0">
                          <a:effectLst/>
                        </a:rPr>
                        <a:t>Chandigarh, Haryana, Punjab, Himachal Pradesh, </a:t>
                      </a:r>
                      <a:r>
                        <a:rPr lang="en-IN" sz="2000" dirty="0" err="1">
                          <a:effectLst/>
                        </a:rPr>
                        <a:t>Uttarakhand</a:t>
                      </a:r>
                      <a:r>
                        <a:rPr lang="en-IN" sz="2000" dirty="0">
                          <a:effectLst/>
                        </a:rPr>
                        <a:t>, Delhi</a:t>
                      </a:r>
                      <a:endParaRPr lang="en-US" sz="2000" dirty="0">
                        <a:effectLst/>
                        <a:latin typeface="Times New Roman" panose="02020603050405020304" pitchFamily="18" charset="0"/>
                        <a:ea typeface="SimSun" panose="02010600030101010101" pitchFamily="2" charset="-122"/>
                      </a:endParaRPr>
                    </a:p>
                  </a:txBody>
                  <a:tcPr marL="51903" marR="51903" marT="51903" marB="51903"/>
                </a:tc>
                <a:tc>
                  <a:txBody>
                    <a:bodyPr/>
                    <a:lstStyle/>
                    <a:p>
                      <a:pPr marL="0" marR="0" algn="r">
                        <a:spcBef>
                          <a:spcPts val="1200"/>
                        </a:spcBef>
                        <a:spcAft>
                          <a:spcPts val="0"/>
                        </a:spcAft>
                      </a:pPr>
                      <a:r>
                        <a:rPr lang="en-IN" sz="2000">
                          <a:effectLst/>
                        </a:rPr>
                        <a:t>4.88</a:t>
                      </a:r>
                      <a:endParaRPr lang="en-US" sz="200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dirty="0">
                          <a:effectLst/>
                        </a:rPr>
                        <a:t>20192.50622</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a:effectLst/>
                        </a:rPr>
                        <a:t>1E-17</a:t>
                      </a:r>
                      <a:endParaRPr lang="en-US" sz="2000">
                        <a:effectLst/>
                        <a:latin typeface="Times New Roman" panose="02020603050405020304" pitchFamily="18" charset="0"/>
                        <a:ea typeface="SimSun" panose="02010600030101010101" pitchFamily="2" charset="-122"/>
                      </a:endParaRPr>
                    </a:p>
                  </a:txBody>
                  <a:tcPr marL="51903" marR="51903" marT="51903" marB="51903" anchor="b"/>
                </a:tc>
              </a:tr>
              <a:tr h="1321383">
                <a:tc>
                  <a:txBody>
                    <a:bodyPr/>
                    <a:lstStyle/>
                    <a:p>
                      <a:pPr marL="0" marR="0" algn="r">
                        <a:spcBef>
                          <a:spcPts val="1200"/>
                        </a:spcBef>
                        <a:spcAft>
                          <a:spcPts val="0"/>
                        </a:spcAft>
                      </a:pPr>
                      <a:r>
                        <a:rPr lang="en-IN" sz="2000" dirty="0">
                          <a:effectLst/>
                        </a:rPr>
                        <a:t>2019</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solidFill>
                      <a:srgbClr val="007074"/>
                    </a:solidFill>
                  </a:tcPr>
                </a:tc>
                <a:tc>
                  <a:txBody>
                    <a:bodyPr/>
                    <a:lstStyle/>
                    <a:p>
                      <a:pPr marL="0" marR="0" algn="l">
                        <a:spcBef>
                          <a:spcPts val="1200"/>
                        </a:spcBef>
                        <a:spcAft>
                          <a:spcPts val="0"/>
                        </a:spcAft>
                      </a:pPr>
                      <a:r>
                        <a:rPr lang="en-IN" sz="2000">
                          <a:effectLst/>
                        </a:rPr>
                        <a:t>Uttarakhand                   	   Pradesh, Telangana, Rajasthan</a:t>
                      </a:r>
                      <a:endParaRPr lang="en-US" sz="2000">
                        <a:effectLst/>
                        <a:latin typeface="Times New Roman" panose="02020603050405020304" pitchFamily="18" charset="0"/>
                        <a:ea typeface="SimSun" panose="02010600030101010101" pitchFamily="2" charset="-122"/>
                      </a:endParaRPr>
                    </a:p>
                  </a:txBody>
                  <a:tcPr marL="51903" marR="51903" marT="51903" marB="51903"/>
                </a:tc>
                <a:tc>
                  <a:txBody>
                    <a:bodyPr/>
                    <a:lstStyle/>
                    <a:p>
                      <a:pPr marL="0" marR="0" algn="r">
                        <a:spcBef>
                          <a:spcPts val="1200"/>
                        </a:spcBef>
                        <a:spcAft>
                          <a:spcPts val="0"/>
                        </a:spcAft>
                      </a:pPr>
                      <a:r>
                        <a:rPr lang="en-IN" sz="2000">
                          <a:effectLst/>
                        </a:rPr>
                        <a:t>7.96</a:t>
                      </a:r>
                      <a:endParaRPr lang="en-US" sz="200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dirty="0">
                          <a:effectLst/>
                        </a:rPr>
                        <a:t>12462.53928</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a:effectLst/>
                        </a:rPr>
                        <a:t>1E-17</a:t>
                      </a:r>
                      <a:endParaRPr lang="en-US" sz="2000">
                        <a:effectLst/>
                        <a:latin typeface="Times New Roman" panose="02020603050405020304" pitchFamily="18" charset="0"/>
                        <a:ea typeface="SimSun" panose="02010600030101010101" pitchFamily="2" charset="-122"/>
                      </a:endParaRPr>
                    </a:p>
                  </a:txBody>
                  <a:tcPr marL="51903" marR="51903" marT="51903" marB="51903" anchor="b"/>
                </a:tc>
              </a:tr>
              <a:tr h="558311">
                <a:tc>
                  <a:txBody>
                    <a:bodyPr/>
                    <a:lstStyle/>
                    <a:p>
                      <a:pPr marL="0" marR="0" algn="r">
                        <a:spcBef>
                          <a:spcPts val="1200"/>
                        </a:spcBef>
                        <a:spcAft>
                          <a:spcPts val="0"/>
                        </a:spcAft>
                      </a:pPr>
                      <a:r>
                        <a:rPr lang="en-IN" sz="2000" dirty="0">
                          <a:effectLst/>
                        </a:rPr>
                        <a:t>2020</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solidFill>
                      <a:srgbClr val="007074"/>
                    </a:solidFill>
                  </a:tcPr>
                </a:tc>
                <a:tc>
                  <a:txBody>
                    <a:bodyPr/>
                    <a:lstStyle/>
                    <a:p>
                      <a:pPr marL="0" marR="0" algn="l">
                        <a:spcBef>
                          <a:spcPts val="1200"/>
                        </a:spcBef>
                        <a:spcAft>
                          <a:spcPts val="0"/>
                        </a:spcAft>
                      </a:pPr>
                      <a:r>
                        <a:rPr lang="en-IN" sz="2000">
                          <a:effectLst/>
                        </a:rPr>
                        <a:t>Chandigarh, Haryana, Punjab</a:t>
                      </a:r>
                      <a:endParaRPr lang="en-US" sz="2000">
                        <a:effectLst/>
                        <a:latin typeface="Times New Roman" panose="02020603050405020304" pitchFamily="18" charset="0"/>
                        <a:ea typeface="SimSun" panose="02010600030101010101" pitchFamily="2" charset="-122"/>
                      </a:endParaRPr>
                    </a:p>
                  </a:txBody>
                  <a:tcPr marL="51903" marR="51903" marT="51903" marB="51903"/>
                </a:tc>
                <a:tc>
                  <a:txBody>
                    <a:bodyPr/>
                    <a:lstStyle/>
                    <a:p>
                      <a:pPr marL="0" marR="0" algn="r">
                        <a:spcBef>
                          <a:spcPts val="1200"/>
                        </a:spcBef>
                        <a:spcAft>
                          <a:spcPts val="0"/>
                        </a:spcAft>
                      </a:pPr>
                      <a:r>
                        <a:rPr lang="en-IN" sz="2000">
                          <a:effectLst/>
                        </a:rPr>
                        <a:t>6.22</a:t>
                      </a:r>
                      <a:endParaRPr lang="en-US" sz="200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dirty="0">
                          <a:effectLst/>
                        </a:rPr>
                        <a:t>9043.137857</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a:effectLst/>
                        </a:rPr>
                        <a:t>1E-17</a:t>
                      </a:r>
                      <a:endParaRPr lang="en-US" sz="2000">
                        <a:effectLst/>
                        <a:latin typeface="Times New Roman" panose="02020603050405020304" pitchFamily="18" charset="0"/>
                        <a:ea typeface="SimSun" panose="02010600030101010101" pitchFamily="2" charset="-122"/>
                      </a:endParaRPr>
                    </a:p>
                  </a:txBody>
                  <a:tcPr marL="51903" marR="51903" marT="51903" marB="51903" anchor="b"/>
                </a:tc>
              </a:tr>
              <a:tr h="755362">
                <a:tc>
                  <a:txBody>
                    <a:bodyPr/>
                    <a:lstStyle/>
                    <a:p>
                      <a:pPr marL="0" marR="0" algn="r">
                        <a:spcBef>
                          <a:spcPts val="1200"/>
                        </a:spcBef>
                        <a:spcAft>
                          <a:spcPts val="0"/>
                        </a:spcAft>
                      </a:pPr>
                      <a:r>
                        <a:rPr lang="en-IN" sz="2000" dirty="0">
                          <a:effectLst/>
                        </a:rPr>
                        <a:t>2021</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solidFill>
                      <a:srgbClr val="007074"/>
                    </a:solidFill>
                  </a:tcPr>
                </a:tc>
                <a:tc>
                  <a:txBody>
                    <a:bodyPr/>
                    <a:lstStyle/>
                    <a:p>
                      <a:pPr marL="0" marR="0" algn="l">
                        <a:spcBef>
                          <a:spcPts val="1200"/>
                        </a:spcBef>
                        <a:spcAft>
                          <a:spcPts val="0"/>
                        </a:spcAft>
                      </a:pPr>
                      <a:r>
                        <a:rPr lang="en-IN" sz="2000">
                          <a:effectLst/>
                        </a:rPr>
                        <a:t>Rajasthan, Delhi, Chandigarh, Haryana, Punjab</a:t>
                      </a:r>
                      <a:endParaRPr lang="en-US" sz="2000">
                        <a:effectLst/>
                        <a:latin typeface="Times New Roman" panose="02020603050405020304" pitchFamily="18" charset="0"/>
                        <a:ea typeface="SimSun" panose="02010600030101010101" pitchFamily="2" charset="-122"/>
                      </a:endParaRPr>
                    </a:p>
                  </a:txBody>
                  <a:tcPr marL="51903" marR="51903" marT="51903" marB="51903"/>
                </a:tc>
                <a:tc>
                  <a:txBody>
                    <a:bodyPr/>
                    <a:lstStyle/>
                    <a:p>
                      <a:pPr marL="0" marR="0" algn="r">
                        <a:spcBef>
                          <a:spcPts val="1200"/>
                        </a:spcBef>
                        <a:spcAft>
                          <a:spcPts val="0"/>
                        </a:spcAft>
                      </a:pPr>
                      <a:r>
                        <a:rPr lang="en-IN" sz="2000">
                          <a:effectLst/>
                        </a:rPr>
                        <a:t>4.3</a:t>
                      </a:r>
                      <a:endParaRPr lang="en-US" sz="200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dirty="0">
                          <a:effectLst/>
                        </a:rPr>
                        <a:t>39426.42981</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a:effectLst/>
                        </a:rPr>
                        <a:t>1E-17</a:t>
                      </a:r>
                      <a:endParaRPr lang="en-US" sz="2000">
                        <a:effectLst/>
                        <a:latin typeface="Times New Roman" panose="02020603050405020304" pitchFamily="18" charset="0"/>
                        <a:ea typeface="SimSun" panose="02010600030101010101" pitchFamily="2" charset="-122"/>
                      </a:endParaRPr>
                    </a:p>
                  </a:txBody>
                  <a:tcPr marL="51903" marR="51903" marT="51903" marB="51903" anchor="b"/>
                </a:tc>
              </a:tr>
              <a:tr h="558311">
                <a:tc>
                  <a:txBody>
                    <a:bodyPr/>
                    <a:lstStyle/>
                    <a:p>
                      <a:pPr marL="0" marR="0" algn="r">
                        <a:spcBef>
                          <a:spcPts val="1200"/>
                        </a:spcBef>
                        <a:spcAft>
                          <a:spcPts val="0"/>
                        </a:spcAft>
                      </a:pPr>
                      <a:r>
                        <a:rPr lang="en-IN" sz="2000" dirty="0">
                          <a:effectLst/>
                        </a:rPr>
                        <a:t>2022</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solidFill>
                      <a:srgbClr val="007074"/>
                    </a:solidFill>
                  </a:tcPr>
                </a:tc>
                <a:tc>
                  <a:txBody>
                    <a:bodyPr/>
                    <a:lstStyle/>
                    <a:p>
                      <a:pPr marL="0" marR="0" algn="l">
                        <a:spcBef>
                          <a:spcPts val="1200"/>
                        </a:spcBef>
                        <a:spcAft>
                          <a:spcPts val="0"/>
                        </a:spcAft>
                      </a:pPr>
                      <a:r>
                        <a:rPr lang="en-IN" sz="2000">
                          <a:effectLst/>
                        </a:rPr>
                        <a:t>West Bengal</a:t>
                      </a:r>
                      <a:endParaRPr lang="en-US" sz="2000">
                        <a:effectLst/>
                        <a:latin typeface="Times New Roman" panose="02020603050405020304" pitchFamily="18" charset="0"/>
                        <a:ea typeface="SimSun" panose="02010600030101010101" pitchFamily="2" charset="-122"/>
                      </a:endParaRPr>
                    </a:p>
                  </a:txBody>
                  <a:tcPr marL="51903" marR="51903" marT="51903" marB="51903"/>
                </a:tc>
                <a:tc>
                  <a:txBody>
                    <a:bodyPr/>
                    <a:lstStyle/>
                    <a:p>
                      <a:pPr marL="0" marR="0" algn="r">
                        <a:spcBef>
                          <a:spcPts val="1200"/>
                        </a:spcBef>
                        <a:spcAft>
                          <a:spcPts val="0"/>
                        </a:spcAft>
                      </a:pPr>
                      <a:r>
                        <a:rPr lang="en-IN" sz="2000">
                          <a:effectLst/>
                        </a:rPr>
                        <a:t>5.25</a:t>
                      </a:r>
                      <a:endParaRPr lang="en-US" sz="200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dirty="0">
                          <a:effectLst/>
                        </a:rPr>
                        <a:t>49488.1196</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tc>
                <a:tc>
                  <a:txBody>
                    <a:bodyPr/>
                    <a:lstStyle/>
                    <a:p>
                      <a:pPr marL="0" marR="0" algn="r">
                        <a:spcBef>
                          <a:spcPts val="1200"/>
                        </a:spcBef>
                        <a:spcAft>
                          <a:spcPts val="0"/>
                        </a:spcAft>
                      </a:pPr>
                      <a:r>
                        <a:rPr lang="en-IN" sz="2000" dirty="0">
                          <a:effectLst/>
                        </a:rPr>
                        <a:t>1E-17</a:t>
                      </a:r>
                      <a:endParaRPr lang="en-US" sz="2000" dirty="0">
                        <a:effectLst/>
                        <a:latin typeface="Times New Roman" panose="02020603050405020304" pitchFamily="18" charset="0"/>
                        <a:ea typeface="SimSun" panose="02010600030101010101" pitchFamily="2" charset="-122"/>
                      </a:endParaRPr>
                    </a:p>
                  </a:txBody>
                  <a:tcPr marL="51903" marR="51903" marT="51903" marB="51903" anchor="b"/>
                </a:tc>
              </a:tr>
            </a:tbl>
          </a:graphicData>
        </a:graphic>
      </p:graphicFrame>
      <p:sp>
        <p:nvSpPr>
          <p:cNvPr id="5" name="Rectangle 4"/>
          <p:cNvSpPr/>
          <p:nvPr/>
        </p:nvSpPr>
        <p:spPr>
          <a:xfrm>
            <a:off x="8991600" y="114300"/>
            <a:ext cx="7391400" cy="830997"/>
          </a:xfrm>
          <a:prstGeom prst="rect">
            <a:avLst/>
          </a:prstGeom>
        </p:spPr>
        <p:txBody>
          <a:bodyPr wrap="square">
            <a:spAutoFit/>
          </a:bodyPr>
          <a:lstStyle/>
          <a:p>
            <a:pPr algn="ctr"/>
            <a:r>
              <a:rPr lang="en-IN" sz="2400" b="1" dirty="0" smtClean="0">
                <a:solidFill>
                  <a:srgbClr val="000000"/>
                </a:solidFill>
                <a:latin typeface="Times New Roman" panose="02020603050405020304" pitchFamily="18" charset="0"/>
                <a:ea typeface="Times New Roman" panose="02020603050405020304" pitchFamily="18" charset="0"/>
              </a:rPr>
              <a:t> </a:t>
            </a:r>
            <a:r>
              <a:rPr lang="en-IN" sz="2400" b="1" dirty="0">
                <a:solidFill>
                  <a:srgbClr val="000000"/>
                </a:solidFill>
                <a:latin typeface="Times New Roman" panose="02020603050405020304" pitchFamily="18" charset="0"/>
                <a:ea typeface="Times New Roman" panose="02020603050405020304" pitchFamily="18" charset="0"/>
              </a:rPr>
              <a:t>Hotspot clusters in cases of dengue over the period (2015-2022)</a:t>
            </a:r>
            <a:endParaRPr lang="en-US" sz="2400" dirty="0">
              <a:effectLst/>
              <a:latin typeface="Times New Roman" panose="02020603050405020304" pitchFamily="18" charset="0"/>
              <a:ea typeface="SimSun" panose="02010600030101010101" pitchFamily="2" charset="-122"/>
            </a:endParaRPr>
          </a:p>
        </p:txBody>
      </p:sp>
      <p:sp>
        <p:nvSpPr>
          <p:cNvPr id="6" name="TextBox 6"/>
          <p:cNvSpPr txBox="1"/>
          <p:nvPr/>
        </p:nvSpPr>
        <p:spPr>
          <a:xfrm>
            <a:off x="-685800" y="547880"/>
            <a:ext cx="6166604" cy="794833"/>
          </a:xfrm>
          <a:prstGeom prst="rect">
            <a:avLst/>
          </a:prstGeom>
        </p:spPr>
        <p:txBody>
          <a:bodyPr lIns="0" tIns="0" rIns="0" bIns="0" rtlCol="0" anchor="t">
            <a:spAutoFit/>
          </a:bodyPr>
          <a:lstStyle/>
          <a:p>
            <a:pPr algn="ctr">
              <a:lnSpc>
                <a:spcPts val="7279"/>
              </a:lnSpc>
            </a:pPr>
            <a:r>
              <a:rPr lang="en-US" sz="2800" dirty="0" smtClean="0">
                <a:solidFill>
                  <a:srgbClr val="007074"/>
                </a:solidFill>
                <a:latin typeface="Canva Sans Bold"/>
              </a:rPr>
              <a:t> Relative Risk</a:t>
            </a:r>
            <a:endParaRPr lang="en-US" sz="2800" dirty="0">
              <a:solidFill>
                <a:srgbClr val="007074"/>
              </a:solidFill>
              <a:latin typeface="Canva Sans Bold"/>
            </a:endParaRPr>
          </a:p>
        </p:txBody>
      </p:sp>
      <p:sp>
        <p:nvSpPr>
          <p:cNvPr id="8" name="TextBox 13"/>
          <p:cNvSpPr txBox="1"/>
          <p:nvPr/>
        </p:nvSpPr>
        <p:spPr>
          <a:xfrm>
            <a:off x="633024" y="1363228"/>
            <a:ext cx="7139375" cy="2680221"/>
          </a:xfrm>
          <a:prstGeom prst="rect">
            <a:avLst/>
          </a:prstGeom>
        </p:spPr>
        <p:txBody>
          <a:bodyPr wrap="square" lIns="0" tIns="0" rIns="0" bIns="0" rtlCol="0" anchor="t">
            <a:spAutoFit/>
          </a:bodyPr>
          <a:lstStyle/>
          <a:p>
            <a:pPr marL="606678" lvl="1" indent="-303339" algn="just">
              <a:lnSpc>
                <a:spcPts val="4243"/>
              </a:lnSpc>
              <a:spcBef>
                <a:spcPct val="0"/>
              </a:spcBef>
              <a:buFont typeface="Arial"/>
              <a:buChar char="•"/>
            </a:pPr>
            <a:r>
              <a:rPr lang="en-US" sz="2000" dirty="0" smtClean="0">
                <a:latin typeface="Open Sauce"/>
              </a:rPr>
              <a:t>It is a measure used to quantify the increased or decreased risk of an event or outcome within a detected spatial cluster compared to the rest of the study area</a:t>
            </a:r>
            <a:endParaRPr lang="en-US" sz="2000" u="none" dirty="0">
              <a:latin typeface="Open Sauce"/>
            </a:endParaRPr>
          </a:p>
          <a:p>
            <a:pPr algn="just">
              <a:lnSpc>
                <a:spcPts val="4092"/>
              </a:lnSpc>
              <a:spcBef>
                <a:spcPct val="0"/>
              </a:spcBef>
            </a:pPr>
            <a:endParaRPr lang="en-US" sz="2000" u="none" dirty="0">
              <a:solidFill>
                <a:srgbClr val="007074"/>
              </a:solidFill>
              <a:latin typeface="Open Sauce"/>
            </a:endParaRPr>
          </a:p>
        </p:txBody>
      </p:sp>
      <p:sp>
        <p:nvSpPr>
          <p:cNvPr id="9" name="TextBox 6"/>
          <p:cNvSpPr txBox="1"/>
          <p:nvPr/>
        </p:nvSpPr>
        <p:spPr>
          <a:xfrm>
            <a:off x="0" y="3646032"/>
            <a:ext cx="6166604" cy="794833"/>
          </a:xfrm>
          <a:prstGeom prst="rect">
            <a:avLst/>
          </a:prstGeom>
        </p:spPr>
        <p:txBody>
          <a:bodyPr lIns="0" tIns="0" rIns="0" bIns="0" rtlCol="0" anchor="t">
            <a:spAutoFit/>
          </a:bodyPr>
          <a:lstStyle/>
          <a:p>
            <a:pPr algn="ctr">
              <a:lnSpc>
                <a:spcPts val="7279"/>
              </a:lnSpc>
            </a:pPr>
            <a:r>
              <a:rPr lang="en-US" sz="2800" dirty="0" smtClean="0">
                <a:solidFill>
                  <a:srgbClr val="007074"/>
                </a:solidFill>
                <a:latin typeface="Canva Sans Bold"/>
              </a:rPr>
              <a:t> Log Likelihood Ratio</a:t>
            </a:r>
            <a:endParaRPr lang="en-US" sz="2800" dirty="0">
              <a:solidFill>
                <a:srgbClr val="007074"/>
              </a:solidFill>
              <a:latin typeface="Canva Sans Bold"/>
            </a:endParaRPr>
          </a:p>
        </p:txBody>
      </p:sp>
      <p:sp>
        <p:nvSpPr>
          <p:cNvPr id="11" name="TextBox 13"/>
          <p:cNvSpPr txBox="1"/>
          <p:nvPr/>
        </p:nvSpPr>
        <p:spPr>
          <a:xfrm>
            <a:off x="633023" y="4610100"/>
            <a:ext cx="7139375" cy="4296048"/>
          </a:xfrm>
          <a:prstGeom prst="rect">
            <a:avLst/>
          </a:prstGeom>
        </p:spPr>
        <p:txBody>
          <a:bodyPr wrap="square" lIns="0" tIns="0" rIns="0" bIns="0" rtlCol="0" anchor="t">
            <a:spAutoFit/>
          </a:bodyPr>
          <a:lstStyle/>
          <a:p>
            <a:pPr marL="606678" lvl="1" indent="-303339" algn="just">
              <a:lnSpc>
                <a:spcPts val="4243"/>
              </a:lnSpc>
              <a:spcBef>
                <a:spcPct val="0"/>
              </a:spcBef>
              <a:buFont typeface="Arial"/>
              <a:buChar char="•"/>
            </a:pPr>
            <a:r>
              <a:rPr lang="en-US" sz="2000" dirty="0" smtClean="0">
                <a:latin typeface="Open Sauce"/>
              </a:rPr>
              <a:t>It is a measure used to evaluate the significance of a spatial cluster.</a:t>
            </a:r>
          </a:p>
          <a:p>
            <a:pPr marL="606678" lvl="1" indent="-303339" algn="just">
              <a:lnSpc>
                <a:spcPts val="4243"/>
              </a:lnSpc>
              <a:spcBef>
                <a:spcPct val="0"/>
              </a:spcBef>
              <a:buFont typeface="Arial"/>
              <a:buChar char="•"/>
            </a:pPr>
            <a:r>
              <a:rPr lang="en-US" sz="2000" u="none" dirty="0" smtClean="0">
                <a:latin typeface="Open Sauce"/>
              </a:rPr>
              <a:t>It is calculated by comparing the likelihood of the observed number of cases within a cluster under the alternate hypothesis (presence of cluster) to the likelihood under null hypothesis (random spatial distribution).</a:t>
            </a:r>
            <a:endParaRPr lang="en-US" sz="2000" u="none" dirty="0">
              <a:latin typeface="Open Sauce"/>
            </a:endParaRPr>
          </a:p>
          <a:p>
            <a:pPr algn="just">
              <a:lnSpc>
                <a:spcPts val="4092"/>
              </a:lnSpc>
              <a:spcBef>
                <a:spcPct val="0"/>
              </a:spcBef>
            </a:pPr>
            <a:endParaRPr lang="en-US" sz="2000" u="none" dirty="0">
              <a:solidFill>
                <a:srgbClr val="007074"/>
              </a:solidFill>
              <a:latin typeface="Open Sauce"/>
            </a:endParaRPr>
          </a:p>
        </p:txBody>
      </p:sp>
      <p:sp>
        <p:nvSpPr>
          <p:cNvPr id="12" name="Freeform 4"/>
          <p:cNvSpPr/>
          <p:nvPr/>
        </p:nvSpPr>
        <p:spPr>
          <a:xfrm>
            <a:off x="767163" y="8918951"/>
            <a:ext cx="4687320" cy="4687320"/>
          </a:xfrm>
          <a:custGeom>
            <a:avLst/>
            <a:gdLst/>
            <a:ahLst/>
            <a:cxnLst/>
            <a:rect l="l" t="t" r="r" b="b"/>
            <a:pathLst>
              <a:path w="4687320" h="4687320">
                <a:moveTo>
                  <a:pt x="0" y="0"/>
                </a:moveTo>
                <a:lnTo>
                  <a:pt x="4687319" y="0"/>
                </a:lnTo>
                <a:lnTo>
                  <a:pt x="4687319" y="4687319"/>
                </a:lnTo>
                <a:lnTo>
                  <a:pt x="0" y="4687319"/>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grpSp>
        <p:nvGrpSpPr>
          <p:cNvPr id="13" name="Group 9"/>
          <p:cNvGrpSpPr/>
          <p:nvPr/>
        </p:nvGrpSpPr>
        <p:grpSpPr>
          <a:xfrm>
            <a:off x="-557469" y="8613348"/>
            <a:ext cx="2649263" cy="2649263"/>
            <a:chOff x="0" y="0"/>
            <a:chExt cx="812800" cy="812800"/>
          </a:xfrm>
        </p:grpSpPr>
        <p:sp>
          <p:nvSpPr>
            <p:cNvPr id="14"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7074"/>
            </a:solidFill>
            <a:ln>
              <a:noFill/>
            </a:ln>
          </p:spPr>
        </p:sp>
        <p:sp>
          <p:nvSpPr>
            <p:cNvPr id="15" name="TextBox 11"/>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spTree>
    <p:extLst>
      <p:ext uri="{BB962C8B-B14F-4D97-AF65-F5344CB8AC3E}">
        <p14:creationId xmlns:p14="http://schemas.microsoft.com/office/powerpoint/2010/main" val="29920678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5878593"/>
              </p:ext>
            </p:extLst>
          </p:nvPr>
        </p:nvGraphicFramePr>
        <p:xfrm>
          <a:off x="8686801" y="723900"/>
          <a:ext cx="9200693" cy="9262004"/>
        </p:xfrm>
        <a:graphic>
          <a:graphicData uri="http://schemas.openxmlformats.org/drawingml/2006/table">
            <a:tbl>
              <a:tblPr firstRow="1" firstCol="1" bandRow="1">
                <a:tableStyleId>{7DF18680-E054-41AD-8BC1-D1AEF772440D}</a:tableStyleId>
              </a:tblPr>
              <a:tblGrid>
                <a:gridCol w="1295399"/>
                <a:gridCol w="3625530"/>
                <a:gridCol w="1426588"/>
                <a:gridCol w="1762254"/>
                <a:gridCol w="1090922"/>
              </a:tblGrid>
              <a:tr h="293532">
                <a:tc gridSpan="5">
                  <a:txBody>
                    <a:bodyPr/>
                    <a:lstStyle/>
                    <a:p>
                      <a:pPr marL="0" marR="0" algn="ctr">
                        <a:spcBef>
                          <a:spcPts val="1200"/>
                        </a:spcBef>
                        <a:spcAft>
                          <a:spcPts val="0"/>
                        </a:spcAft>
                      </a:pPr>
                      <a:r>
                        <a:rPr lang="en-IN" sz="1800" dirty="0">
                          <a:effectLst/>
                        </a:rPr>
                        <a:t>Deaths</a:t>
                      </a:r>
                      <a:endParaRPr lang="en-US" sz="1800" dirty="0">
                        <a:effectLst/>
                        <a:latin typeface="Times New Roman" panose="02020603050405020304" pitchFamily="18" charset="0"/>
                        <a:ea typeface="SimSun" panose="02010600030101010101" pitchFamily="2" charset="-122"/>
                      </a:endParaRPr>
                    </a:p>
                  </a:txBody>
                  <a:tcPr marL="10322" marR="10322" marT="10322" marB="10322" anchor="b">
                    <a:solidFill>
                      <a:srgbClr val="00707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68444">
                <a:tc>
                  <a:txBody>
                    <a:bodyPr/>
                    <a:lstStyle/>
                    <a:p>
                      <a:pPr marL="0" marR="0" algn="ctr">
                        <a:spcBef>
                          <a:spcPts val="1200"/>
                        </a:spcBef>
                        <a:spcAft>
                          <a:spcPts val="0"/>
                        </a:spcAft>
                      </a:pPr>
                      <a:r>
                        <a:rPr lang="en-IN" sz="1800" dirty="0">
                          <a:effectLst/>
                        </a:rPr>
                        <a:t>Year</a:t>
                      </a:r>
                      <a:endParaRPr lang="en-US" sz="1800" dirty="0">
                        <a:effectLst/>
                        <a:latin typeface="Times New Roman" panose="02020603050405020304" pitchFamily="18" charset="0"/>
                        <a:ea typeface="SimSun" panose="02010600030101010101" pitchFamily="2" charset="-122"/>
                      </a:endParaRPr>
                    </a:p>
                  </a:txBody>
                  <a:tcPr marL="10322" marR="10322" marT="10322" marB="10322" anchor="b">
                    <a:solidFill>
                      <a:srgbClr val="007074"/>
                    </a:solidFill>
                  </a:tcPr>
                </a:tc>
                <a:tc>
                  <a:txBody>
                    <a:bodyPr/>
                    <a:lstStyle/>
                    <a:p>
                      <a:pPr marL="0" marR="0" algn="ctr">
                        <a:spcBef>
                          <a:spcPts val="1200"/>
                        </a:spcBef>
                        <a:spcAft>
                          <a:spcPts val="0"/>
                        </a:spcAft>
                      </a:pPr>
                      <a:r>
                        <a:rPr lang="en-IN" sz="1800">
                          <a:effectLst/>
                        </a:rPr>
                        <a:t>States</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l">
                        <a:spcBef>
                          <a:spcPts val="1200"/>
                        </a:spcBef>
                        <a:spcAft>
                          <a:spcPts val="0"/>
                        </a:spcAft>
                      </a:pPr>
                      <a:r>
                        <a:rPr lang="en-IN" sz="1800">
                          <a:effectLst/>
                        </a:rPr>
                        <a:t>Relative risk</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l">
                        <a:spcBef>
                          <a:spcPts val="1200"/>
                        </a:spcBef>
                        <a:spcAft>
                          <a:spcPts val="0"/>
                        </a:spcAft>
                      </a:pPr>
                      <a:r>
                        <a:rPr lang="en-IN" sz="1800">
                          <a:effectLst/>
                        </a:rPr>
                        <a:t>Log likelihood ratio</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l">
                        <a:spcBef>
                          <a:spcPts val="1200"/>
                        </a:spcBef>
                        <a:spcAft>
                          <a:spcPts val="0"/>
                        </a:spcAft>
                      </a:pPr>
                      <a:r>
                        <a:rPr lang="en-IN" sz="1800">
                          <a:effectLst/>
                        </a:rPr>
                        <a:t>P-value</a:t>
                      </a:r>
                      <a:endParaRPr lang="en-US" sz="1800">
                        <a:effectLst/>
                        <a:latin typeface="Times New Roman" panose="02020603050405020304" pitchFamily="18" charset="0"/>
                        <a:ea typeface="SimSun" panose="02010600030101010101" pitchFamily="2" charset="-122"/>
                      </a:endParaRPr>
                    </a:p>
                  </a:txBody>
                  <a:tcPr marL="10322" marR="10322" marT="10322" marB="10322" anchor="b"/>
                </a:tc>
              </a:tr>
              <a:tr h="293532">
                <a:tc>
                  <a:txBody>
                    <a:bodyPr/>
                    <a:lstStyle/>
                    <a:p>
                      <a:pPr marL="0" marR="0" algn="r">
                        <a:spcBef>
                          <a:spcPts val="1200"/>
                        </a:spcBef>
                        <a:spcAft>
                          <a:spcPts val="0"/>
                        </a:spcAft>
                      </a:pPr>
                      <a:r>
                        <a:rPr lang="en-IN" sz="1800" dirty="0">
                          <a:effectLst/>
                        </a:rPr>
                        <a:t>2015</a:t>
                      </a:r>
                      <a:endParaRPr lang="en-US" sz="1800" dirty="0">
                        <a:effectLst/>
                        <a:latin typeface="Times New Roman" panose="02020603050405020304" pitchFamily="18" charset="0"/>
                        <a:ea typeface="SimSun" panose="02010600030101010101" pitchFamily="2" charset="-122"/>
                      </a:endParaRPr>
                    </a:p>
                  </a:txBody>
                  <a:tcPr marL="10322" marR="10322" marT="10322" marB="10322" anchor="b">
                    <a:solidFill>
                      <a:srgbClr val="007074"/>
                    </a:solidFill>
                  </a:tcPr>
                </a:tc>
                <a:tc>
                  <a:txBody>
                    <a:bodyPr/>
                    <a:lstStyle/>
                    <a:p>
                      <a:pPr marL="0" marR="0" algn="l">
                        <a:spcBef>
                          <a:spcPts val="1200"/>
                        </a:spcBef>
                        <a:spcAft>
                          <a:spcPts val="0"/>
                        </a:spcAft>
                      </a:pPr>
                      <a:r>
                        <a:rPr lang="en-IN" sz="1800">
                          <a:effectLst/>
                        </a:rPr>
                        <a:t>Delhi</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24.3</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124.728326</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1E-17</a:t>
                      </a:r>
                      <a:endParaRPr lang="en-US" sz="1800">
                        <a:effectLst/>
                        <a:latin typeface="Times New Roman" panose="02020603050405020304" pitchFamily="18" charset="0"/>
                        <a:ea typeface="SimSun" panose="02010600030101010101" pitchFamily="2" charset="-122"/>
                      </a:endParaRPr>
                    </a:p>
                  </a:txBody>
                  <a:tcPr marL="10322" marR="10322" marT="10322" marB="10322" anchor="b"/>
                </a:tc>
              </a:tr>
              <a:tr h="568444">
                <a:tc>
                  <a:txBody>
                    <a:bodyPr/>
                    <a:lstStyle/>
                    <a:p>
                      <a:pPr marL="0" marR="0" algn="r">
                        <a:spcBef>
                          <a:spcPts val="1200"/>
                        </a:spcBef>
                        <a:spcAft>
                          <a:spcPts val="0"/>
                        </a:spcAft>
                      </a:pPr>
                      <a:r>
                        <a:rPr lang="en-IN" sz="1800" dirty="0">
                          <a:effectLst/>
                        </a:rPr>
                        <a:t>2016</a:t>
                      </a:r>
                      <a:endParaRPr lang="en-US" sz="1800" dirty="0">
                        <a:effectLst/>
                        <a:latin typeface="Times New Roman" panose="02020603050405020304" pitchFamily="18" charset="0"/>
                        <a:ea typeface="SimSun" panose="02010600030101010101" pitchFamily="2" charset="-122"/>
                      </a:endParaRPr>
                    </a:p>
                  </a:txBody>
                  <a:tcPr marL="10322" marR="10322" marT="10322" marB="10322" anchor="b">
                    <a:solidFill>
                      <a:srgbClr val="007074"/>
                    </a:solidFill>
                  </a:tcPr>
                </a:tc>
                <a:tc>
                  <a:txBody>
                    <a:bodyPr/>
                    <a:lstStyle/>
                    <a:p>
                      <a:pPr marL="0" marR="0" algn="l">
                        <a:spcBef>
                          <a:spcPts val="1200"/>
                        </a:spcBef>
                        <a:spcAft>
                          <a:spcPts val="0"/>
                        </a:spcAft>
                      </a:pPr>
                      <a:r>
                        <a:rPr lang="en-IN" sz="1800">
                          <a:effectLst/>
                        </a:rPr>
                        <a:t>West Bengal</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2.83</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15.807522</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0.0000014</a:t>
                      </a:r>
                      <a:endParaRPr lang="en-US" sz="1800">
                        <a:effectLst/>
                        <a:latin typeface="Times New Roman" panose="02020603050405020304" pitchFamily="18" charset="0"/>
                        <a:ea typeface="SimSun" panose="02010600030101010101" pitchFamily="2" charset="-122"/>
                      </a:endParaRPr>
                    </a:p>
                  </a:txBody>
                  <a:tcPr marL="10322" marR="10322" marT="10322" marB="10322" anchor="b"/>
                </a:tc>
              </a:tr>
              <a:tr h="1393181">
                <a:tc>
                  <a:txBody>
                    <a:bodyPr/>
                    <a:lstStyle/>
                    <a:p>
                      <a:pPr marL="0" marR="0" algn="r">
                        <a:spcBef>
                          <a:spcPts val="1200"/>
                        </a:spcBef>
                        <a:spcAft>
                          <a:spcPts val="0"/>
                        </a:spcAft>
                      </a:pPr>
                      <a:r>
                        <a:rPr lang="en-IN" sz="1800" dirty="0">
                          <a:effectLst/>
                        </a:rPr>
                        <a:t>2017</a:t>
                      </a:r>
                      <a:endParaRPr lang="en-US" sz="1800" dirty="0">
                        <a:effectLst/>
                        <a:latin typeface="Times New Roman" panose="02020603050405020304" pitchFamily="18" charset="0"/>
                        <a:ea typeface="SimSun" panose="02010600030101010101" pitchFamily="2" charset="-122"/>
                      </a:endParaRPr>
                    </a:p>
                  </a:txBody>
                  <a:tcPr marL="10322" marR="10322" marT="10322" marB="10322" anchor="b">
                    <a:solidFill>
                      <a:srgbClr val="007074"/>
                    </a:solidFill>
                  </a:tcPr>
                </a:tc>
                <a:tc>
                  <a:txBody>
                    <a:bodyPr/>
                    <a:lstStyle/>
                    <a:p>
                      <a:pPr marL="0" marR="0" algn="l">
                        <a:spcBef>
                          <a:spcPts val="1200"/>
                        </a:spcBef>
                        <a:spcAft>
                          <a:spcPts val="0"/>
                        </a:spcAft>
                      </a:pPr>
                      <a:r>
                        <a:rPr lang="en-IN" sz="1800">
                          <a:effectLst/>
                        </a:rPr>
                        <a:t>Lakshadweep, Kerala, Goa, Karnataka, Puducherry, Tamilnadu, Maharashtra</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4.42</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86.068645</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1E-17</a:t>
                      </a:r>
                      <a:endParaRPr lang="en-US" sz="1800">
                        <a:effectLst/>
                        <a:latin typeface="Times New Roman" panose="02020603050405020304" pitchFamily="18" charset="0"/>
                        <a:ea typeface="SimSun" panose="02010600030101010101" pitchFamily="2" charset="-122"/>
                      </a:endParaRPr>
                    </a:p>
                  </a:txBody>
                  <a:tcPr marL="10322" marR="10322" marT="10322" marB="10322" anchor="b"/>
                </a:tc>
              </a:tr>
              <a:tr h="1393181">
                <a:tc>
                  <a:txBody>
                    <a:bodyPr/>
                    <a:lstStyle/>
                    <a:p>
                      <a:pPr marL="0" marR="0" algn="r">
                        <a:spcBef>
                          <a:spcPts val="1200"/>
                        </a:spcBef>
                        <a:spcAft>
                          <a:spcPts val="0"/>
                        </a:spcAft>
                      </a:pPr>
                      <a:r>
                        <a:rPr lang="en-IN" sz="1800" dirty="0">
                          <a:effectLst/>
                        </a:rPr>
                        <a:t>2018</a:t>
                      </a:r>
                      <a:endParaRPr lang="en-US" sz="1800" dirty="0">
                        <a:effectLst/>
                        <a:latin typeface="Times New Roman" panose="02020603050405020304" pitchFamily="18" charset="0"/>
                        <a:ea typeface="SimSun" panose="02010600030101010101" pitchFamily="2" charset="-122"/>
                      </a:endParaRPr>
                    </a:p>
                  </a:txBody>
                  <a:tcPr marL="10322" marR="10322" marT="10322" marB="10322" anchor="b">
                    <a:solidFill>
                      <a:srgbClr val="007074"/>
                    </a:solidFill>
                  </a:tcPr>
                </a:tc>
                <a:tc>
                  <a:txBody>
                    <a:bodyPr/>
                    <a:lstStyle/>
                    <a:p>
                      <a:pPr marL="0" marR="0" algn="l">
                        <a:spcBef>
                          <a:spcPts val="1200"/>
                        </a:spcBef>
                        <a:spcAft>
                          <a:spcPts val="0"/>
                        </a:spcAft>
                      </a:pPr>
                      <a:r>
                        <a:rPr lang="en-IN" sz="1800">
                          <a:effectLst/>
                        </a:rPr>
                        <a:t>Lakshadweep, Kerala, Goa, Karnataka, Puducherry, Tamilnadu, Maharashtra</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5.07</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54.665697</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1E-17</a:t>
                      </a:r>
                      <a:endParaRPr lang="en-US" sz="1800">
                        <a:effectLst/>
                        <a:latin typeface="Times New Roman" panose="02020603050405020304" pitchFamily="18" charset="0"/>
                        <a:ea typeface="SimSun" panose="02010600030101010101" pitchFamily="2" charset="-122"/>
                      </a:endParaRPr>
                    </a:p>
                  </a:txBody>
                  <a:tcPr marL="10322" marR="10322" marT="10322" marB="10322" anchor="b"/>
                </a:tc>
              </a:tr>
              <a:tr h="2217917">
                <a:tc>
                  <a:txBody>
                    <a:bodyPr/>
                    <a:lstStyle/>
                    <a:p>
                      <a:pPr marL="0" marR="0" algn="r">
                        <a:spcBef>
                          <a:spcPts val="1200"/>
                        </a:spcBef>
                        <a:spcAft>
                          <a:spcPts val="0"/>
                        </a:spcAft>
                      </a:pPr>
                      <a:r>
                        <a:rPr lang="en-IN" sz="1800" dirty="0">
                          <a:effectLst/>
                        </a:rPr>
                        <a:t>2019</a:t>
                      </a:r>
                      <a:endParaRPr lang="en-US" sz="1800" dirty="0">
                        <a:effectLst/>
                        <a:latin typeface="Times New Roman" panose="02020603050405020304" pitchFamily="18" charset="0"/>
                        <a:ea typeface="SimSun" panose="02010600030101010101" pitchFamily="2" charset="-122"/>
                      </a:endParaRPr>
                    </a:p>
                  </a:txBody>
                  <a:tcPr marL="10322" marR="10322" marT="10322" marB="10322" anchor="b">
                    <a:solidFill>
                      <a:srgbClr val="007074"/>
                    </a:solidFill>
                  </a:tcPr>
                </a:tc>
                <a:tc>
                  <a:txBody>
                    <a:bodyPr/>
                    <a:lstStyle/>
                    <a:p>
                      <a:pPr marL="0" marR="0" algn="l">
                        <a:spcBef>
                          <a:spcPts val="1200"/>
                        </a:spcBef>
                        <a:spcAft>
                          <a:spcPts val="0"/>
                        </a:spcAft>
                      </a:pPr>
                      <a:r>
                        <a:rPr lang="en-IN" sz="1800">
                          <a:effectLst/>
                        </a:rPr>
                        <a:t>Goa, Maharashtra, Karnataka, Telangana, Dadra Nagar haveli and Daman Diu, Lakshadweep, Andhra pradesh, Tamilnadu, Puducherry, Kerala, Gujarat</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2.15</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12.024058</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0.000061</a:t>
                      </a:r>
                      <a:endParaRPr lang="en-US" sz="1800">
                        <a:effectLst/>
                        <a:latin typeface="Times New Roman" panose="02020603050405020304" pitchFamily="18" charset="0"/>
                        <a:ea typeface="SimSun" panose="02010600030101010101" pitchFamily="2" charset="-122"/>
                      </a:endParaRPr>
                    </a:p>
                  </a:txBody>
                  <a:tcPr marL="10322" marR="10322" marT="10322" marB="10322" anchor="b"/>
                </a:tc>
              </a:tr>
              <a:tr h="568444">
                <a:tc>
                  <a:txBody>
                    <a:bodyPr/>
                    <a:lstStyle/>
                    <a:p>
                      <a:pPr marL="0" marR="0" algn="r">
                        <a:spcBef>
                          <a:spcPts val="1200"/>
                        </a:spcBef>
                        <a:spcAft>
                          <a:spcPts val="0"/>
                        </a:spcAft>
                      </a:pPr>
                      <a:r>
                        <a:rPr lang="en-IN" sz="1800" dirty="0">
                          <a:effectLst/>
                        </a:rPr>
                        <a:t>2020</a:t>
                      </a:r>
                      <a:endParaRPr lang="en-US" sz="1800" dirty="0">
                        <a:effectLst/>
                        <a:latin typeface="Times New Roman" panose="02020603050405020304" pitchFamily="18" charset="0"/>
                        <a:ea typeface="SimSun" panose="02010600030101010101" pitchFamily="2" charset="-122"/>
                      </a:endParaRPr>
                    </a:p>
                  </a:txBody>
                  <a:tcPr marL="10322" marR="10322" marT="10322" marB="10322" anchor="b">
                    <a:solidFill>
                      <a:srgbClr val="007074"/>
                    </a:solidFill>
                  </a:tcPr>
                </a:tc>
                <a:tc>
                  <a:txBody>
                    <a:bodyPr/>
                    <a:lstStyle/>
                    <a:p>
                      <a:pPr marL="0" marR="0" algn="l">
                        <a:spcBef>
                          <a:spcPts val="1200"/>
                        </a:spcBef>
                        <a:spcAft>
                          <a:spcPts val="0"/>
                        </a:spcAft>
                      </a:pPr>
                      <a:r>
                        <a:rPr lang="en-IN" sz="1800">
                          <a:effectLst/>
                        </a:rPr>
                        <a:t>Chandigarh, Haryana, Punjab</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13.79</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32.345378</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1.2E-13</a:t>
                      </a:r>
                      <a:endParaRPr lang="en-US" sz="1800">
                        <a:effectLst/>
                        <a:latin typeface="Times New Roman" panose="02020603050405020304" pitchFamily="18" charset="0"/>
                        <a:ea typeface="SimSun" panose="02010600030101010101" pitchFamily="2" charset="-122"/>
                      </a:endParaRPr>
                    </a:p>
                  </a:txBody>
                  <a:tcPr marL="10322" marR="10322" marT="10322" marB="10322" anchor="b"/>
                </a:tc>
              </a:tr>
              <a:tr h="843356">
                <a:tc>
                  <a:txBody>
                    <a:bodyPr/>
                    <a:lstStyle/>
                    <a:p>
                      <a:pPr marL="0" marR="0" algn="r">
                        <a:spcBef>
                          <a:spcPts val="1200"/>
                        </a:spcBef>
                        <a:spcAft>
                          <a:spcPts val="0"/>
                        </a:spcAft>
                      </a:pPr>
                      <a:r>
                        <a:rPr lang="en-IN" sz="1800" dirty="0">
                          <a:effectLst/>
                        </a:rPr>
                        <a:t>2021</a:t>
                      </a:r>
                      <a:endParaRPr lang="en-US" sz="1800" dirty="0">
                        <a:effectLst/>
                        <a:latin typeface="Times New Roman" panose="02020603050405020304" pitchFamily="18" charset="0"/>
                        <a:ea typeface="SimSun" panose="02010600030101010101" pitchFamily="2" charset="-122"/>
                      </a:endParaRPr>
                    </a:p>
                  </a:txBody>
                  <a:tcPr marL="10322" marR="10322" marT="10322" marB="10322" anchor="b">
                    <a:solidFill>
                      <a:srgbClr val="007074"/>
                    </a:solidFill>
                  </a:tcPr>
                </a:tc>
                <a:tc>
                  <a:txBody>
                    <a:bodyPr/>
                    <a:lstStyle/>
                    <a:p>
                      <a:pPr marL="0" marR="0" algn="l">
                        <a:spcBef>
                          <a:spcPts val="1200"/>
                        </a:spcBef>
                        <a:spcAft>
                          <a:spcPts val="0"/>
                        </a:spcAft>
                      </a:pPr>
                      <a:r>
                        <a:rPr lang="en-IN" sz="1800">
                          <a:effectLst/>
                        </a:rPr>
                        <a:t>Rajasthan, Delhi, Chandigarh, Haryana, Punjab</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9.09</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187.214935</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1E-17</a:t>
                      </a:r>
                      <a:endParaRPr lang="en-US" sz="1800">
                        <a:effectLst/>
                        <a:latin typeface="Times New Roman" panose="02020603050405020304" pitchFamily="18" charset="0"/>
                        <a:ea typeface="SimSun" panose="02010600030101010101" pitchFamily="2" charset="-122"/>
                      </a:endParaRPr>
                    </a:p>
                  </a:txBody>
                  <a:tcPr marL="10322" marR="10322" marT="10322" marB="10322" anchor="b"/>
                </a:tc>
              </a:tr>
              <a:tr h="1118269">
                <a:tc>
                  <a:txBody>
                    <a:bodyPr/>
                    <a:lstStyle/>
                    <a:p>
                      <a:pPr marL="0" marR="0" algn="r">
                        <a:spcBef>
                          <a:spcPts val="1200"/>
                        </a:spcBef>
                        <a:spcAft>
                          <a:spcPts val="0"/>
                        </a:spcAft>
                      </a:pPr>
                      <a:r>
                        <a:rPr lang="en-IN" sz="1800" dirty="0">
                          <a:effectLst/>
                        </a:rPr>
                        <a:t>2022</a:t>
                      </a:r>
                      <a:endParaRPr lang="en-US" sz="1800" dirty="0">
                        <a:effectLst/>
                        <a:latin typeface="Times New Roman" panose="02020603050405020304" pitchFamily="18" charset="0"/>
                        <a:ea typeface="SimSun" panose="02010600030101010101" pitchFamily="2" charset="-122"/>
                      </a:endParaRPr>
                    </a:p>
                  </a:txBody>
                  <a:tcPr marL="10322" marR="10322" marT="10322" marB="10322" anchor="b">
                    <a:solidFill>
                      <a:srgbClr val="007074"/>
                    </a:solidFill>
                  </a:tcPr>
                </a:tc>
                <a:tc>
                  <a:txBody>
                    <a:bodyPr/>
                    <a:lstStyle/>
                    <a:p>
                      <a:pPr marL="0" marR="0" algn="l">
                        <a:spcBef>
                          <a:spcPts val="1200"/>
                        </a:spcBef>
                        <a:spcAft>
                          <a:spcPts val="0"/>
                        </a:spcAft>
                      </a:pPr>
                      <a:r>
                        <a:rPr lang="en-IN" sz="1800">
                          <a:effectLst/>
                        </a:rPr>
                        <a:t>Jammu and Kashmir, Himachal Pradesh, Chandigarh, Haryana, Punjab</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5.59</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a:effectLst/>
                        </a:rPr>
                        <a:t>62.982224</a:t>
                      </a:r>
                      <a:endParaRPr lang="en-US" sz="1800">
                        <a:effectLst/>
                        <a:latin typeface="Times New Roman" panose="02020603050405020304" pitchFamily="18" charset="0"/>
                        <a:ea typeface="SimSun" panose="02010600030101010101" pitchFamily="2" charset="-122"/>
                      </a:endParaRPr>
                    </a:p>
                  </a:txBody>
                  <a:tcPr marL="10322" marR="10322" marT="10322" marB="10322" anchor="b"/>
                </a:tc>
                <a:tc>
                  <a:txBody>
                    <a:bodyPr/>
                    <a:lstStyle/>
                    <a:p>
                      <a:pPr marL="0" marR="0" algn="r">
                        <a:spcBef>
                          <a:spcPts val="1200"/>
                        </a:spcBef>
                        <a:spcAft>
                          <a:spcPts val="0"/>
                        </a:spcAft>
                      </a:pPr>
                      <a:r>
                        <a:rPr lang="en-IN" sz="1800" dirty="0">
                          <a:effectLst/>
                        </a:rPr>
                        <a:t>1E-17</a:t>
                      </a:r>
                      <a:endParaRPr lang="en-US" sz="1800" dirty="0">
                        <a:effectLst/>
                        <a:latin typeface="Times New Roman" panose="02020603050405020304" pitchFamily="18" charset="0"/>
                        <a:ea typeface="SimSun" panose="02010600030101010101" pitchFamily="2" charset="-122"/>
                      </a:endParaRPr>
                    </a:p>
                  </a:txBody>
                  <a:tcPr marL="10322" marR="10322" marT="10322" marB="10322" anchor="b"/>
                </a:tc>
              </a:tr>
            </a:tbl>
          </a:graphicData>
        </a:graphic>
      </p:graphicFrame>
      <p:sp>
        <p:nvSpPr>
          <p:cNvPr id="3" name="Rectangle 2"/>
          <p:cNvSpPr/>
          <p:nvPr/>
        </p:nvSpPr>
        <p:spPr>
          <a:xfrm>
            <a:off x="8991600" y="266700"/>
            <a:ext cx="8617295" cy="461665"/>
          </a:xfrm>
          <a:prstGeom prst="rect">
            <a:avLst/>
          </a:prstGeom>
        </p:spPr>
        <p:txBody>
          <a:bodyPr wrap="none">
            <a:spAutoFit/>
          </a:bodyPr>
          <a:lstStyle/>
          <a:p>
            <a:r>
              <a:rPr lang="en-IN" sz="2400" b="1" dirty="0">
                <a:solidFill>
                  <a:srgbClr val="000000"/>
                </a:solidFill>
                <a:latin typeface="Times New Roman" panose="02020603050405020304" pitchFamily="18" charset="0"/>
                <a:ea typeface="Times New Roman" panose="02020603050405020304" pitchFamily="18" charset="0"/>
              </a:rPr>
              <a:t>Hotspot clusters in deaths of dengue over the period (2015-2022)</a:t>
            </a:r>
            <a:endParaRPr lang="en-US" sz="2400" b="1" dirty="0">
              <a:solidFill>
                <a:srgbClr val="000000"/>
              </a:solidFill>
              <a:latin typeface="Times New Roman" panose="02020603050405020304" pitchFamily="18" charset="0"/>
              <a:ea typeface="Times New Roman" panose="02020603050405020304" pitchFamily="18" charset="0"/>
            </a:endParaRPr>
          </a:p>
        </p:txBody>
      </p:sp>
      <p:sp>
        <p:nvSpPr>
          <p:cNvPr id="4" name="TextBox 6"/>
          <p:cNvSpPr txBox="1"/>
          <p:nvPr/>
        </p:nvSpPr>
        <p:spPr>
          <a:xfrm>
            <a:off x="838200" y="2324100"/>
            <a:ext cx="6166604" cy="794833"/>
          </a:xfrm>
          <a:prstGeom prst="rect">
            <a:avLst/>
          </a:prstGeom>
        </p:spPr>
        <p:txBody>
          <a:bodyPr lIns="0" tIns="0" rIns="0" bIns="0" rtlCol="0" anchor="t">
            <a:spAutoFit/>
          </a:bodyPr>
          <a:lstStyle/>
          <a:p>
            <a:pPr algn="ctr">
              <a:lnSpc>
                <a:spcPts val="7279"/>
              </a:lnSpc>
            </a:pPr>
            <a:r>
              <a:rPr lang="en-US" sz="2800" dirty="0" smtClean="0">
                <a:solidFill>
                  <a:srgbClr val="007074"/>
                </a:solidFill>
                <a:latin typeface="Canva Sans Bold"/>
              </a:rPr>
              <a:t> P value</a:t>
            </a:r>
            <a:endParaRPr lang="en-US" sz="2800" dirty="0">
              <a:solidFill>
                <a:srgbClr val="007074"/>
              </a:solidFill>
              <a:latin typeface="Canva Sans Bold"/>
            </a:endParaRPr>
          </a:p>
        </p:txBody>
      </p:sp>
      <p:sp>
        <p:nvSpPr>
          <p:cNvPr id="6" name="TextBox 13"/>
          <p:cNvSpPr txBox="1"/>
          <p:nvPr/>
        </p:nvSpPr>
        <p:spPr>
          <a:xfrm>
            <a:off x="457200" y="3467100"/>
            <a:ext cx="7391400" cy="6989093"/>
          </a:xfrm>
          <a:prstGeom prst="rect">
            <a:avLst/>
          </a:prstGeom>
        </p:spPr>
        <p:txBody>
          <a:bodyPr wrap="square" lIns="0" tIns="0" rIns="0" bIns="0" rtlCol="0" anchor="t">
            <a:spAutoFit/>
          </a:bodyPr>
          <a:lstStyle/>
          <a:p>
            <a:pPr marL="606678" lvl="1" indent="-303339" algn="just">
              <a:lnSpc>
                <a:spcPts val="4243"/>
              </a:lnSpc>
              <a:spcBef>
                <a:spcPct val="0"/>
              </a:spcBef>
              <a:buFont typeface="Arial"/>
              <a:buChar char="•"/>
            </a:pPr>
            <a:r>
              <a:rPr lang="en-US" sz="2800" dirty="0" smtClean="0">
                <a:latin typeface="Open Sauce"/>
              </a:rPr>
              <a:t>It </a:t>
            </a:r>
            <a:r>
              <a:rPr lang="en-US" sz="2800" dirty="0" smtClean="0">
                <a:latin typeface="Open Sauce"/>
              </a:rPr>
              <a:t>indicates the probability of a observing a cluster of a similar size or greater under the null hypothesis of random spatial distribution</a:t>
            </a:r>
          </a:p>
          <a:p>
            <a:pPr marL="606678" lvl="1" indent="-303339" algn="just">
              <a:lnSpc>
                <a:spcPts val="4243"/>
              </a:lnSpc>
              <a:spcBef>
                <a:spcPct val="0"/>
              </a:spcBef>
              <a:buFont typeface="Arial"/>
              <a:buChar char="•"/>
            </a:pPr>
            <a:endParaRPr lang="en-US" sz="2800" dirty="0" smtClean="0">
              <a:latin typeface="Open Sauce"/>
            </a:endParaRPr>
          </a:p>
          <a:p>
            <a:pPr marL="606678" lvl="1" indent="-303339" algn="just">
              <a:lnSpc>
                <a:spcPts val="4243"/>
              </a:lnSpc>
              <a:spcBef>
                <a:spcPct val="0"/>
              </a:spcBef>
              <a:buFont typeface="Arial"/>
              <a:buChar char="•"/>
            </a:pPr>
            <a:r>
              <a:rPr lang="en-US" sz="2800" u="none" dirty="0" smtClean="0">
                <a:latin typeface="Open Sauce"/>
              </a:rPr>
              <a:t>A small p value (typically below a specified significance level such as 0.05) indicates that the observed cluster is unlikely to occur by chance alone, providing evidence against the null hypothesis of random spatial distribution.</a:t>
            </a:r>
            <a:endParaRPr lang="en-US" sz="2800" u="none" dirty="0">
              <a:latin typeface="Open Sauce"/>
            </a:endParaRPr>
          </a:p>
          <a:p>
            <a:pPr algn="just">
              <a:lnSpc>
                <a:spcPts val="4092"/>
              </a:lnSpc>
              <a:spcBef>
                <a:spcPct val="0"/>
              </a:spcBef>
            </a:pPr>
            <a:endParaRPr lang="en-US" sz="2000" u="none" dirty="0">
              <a:solidFill>
                <a:srgbClr val="007074"/>
              </a:solidFill>
              <a:latin typeface="Open Sauce"/>
            </a:endParaRPr>
          </a:p>
        </p:txBody>
      </p:sp>
      <p:sp>
        <p:nvSpPr>
          <p:cNvPr id="7" name="Freeform 4"/>
          <p:cNvSpPr/>
          <p:nvPr/>
        </p:nvSpPr>
        <p:spPr>
          <a:xfrm>
            <a:off x="838197" y="-2537303"/>
            <a:ext cx="4687320" cy="4687320"/>
          </a:xfrm>
          <a:custGeom>
            <a:avLst/>
            <a:gdLst/>
            <a:ahLst/>
            <a:cxnLst/>
            <a:rect l="l" t="t" r="r" b="b"/>
            <a:pathLst>
              <a:path w="4687320" h="4687320">
                <a:moveTo>
                  <a:pt x="0" y="0"/>
                </a:moveTo>
                <a:lnTo>
                  <a:pt x="4687319" y="0"/>
                </a:lnTo>
                <a:lnTo>
                  <a:pt x="4687319" y="4687319"/>
                </a:lnTo>
                <a:lnTo>
                  <a:pt x="0" y="4687319"/>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grpSp>
        <p:nvGrpSpPr>
          <p:cNvPr id="8" name="Group 9"/>
          <p:cNvGrpSpPr/>
          <p:nvPr/>
        </p:nvGrpSpPr>
        <p:grpSpPr>
          <a:xfrm>
            <a:off x="-486432" y="-1324632"/>
            <a:ext cx="2649263" cy="2649263"/>
            <a:chOff x="0" y="0"/>
            <a:chExt cx="812800" cy="812800"/>
          </a:xfrm>
        </p:grpSpPr>
        <p:sp>
          <p:nvSpPr>
            <p:cNvPr id="9"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7074"/>
            </a:solidFill>
            <a:ln>
              <a:noFill/>
            </a:ln>
          </p:spPr>
        </p:sp>
        <p:sp>
          <p:nvSpPr>
            <p:cNvPr id="10" name="TextBox 11"/>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spTree>
    <p:extLst>
      <p:ext uri="{BB962C8B-B14F-4D97-AF65-F5344CB8AC3E}">
        <p14:creationId xmlns:p14="http://schemas.microsoft.com/office/powerpoint/2010/main" val="24430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22922" y="4338954"/>
            <a:ext cx="11933873" cy="1252995"/>
          </a:xfrm>
          <a:prstGeom prst="rect">
            <a:avLst/>
          </a:prstGeom>
        </p:spPr>
        <p:txBody>
          <a:bodyPr lIns="0" tIns="0" rIns="0" bIns="0" rtlCol="0" anchor="t">
            <a:spAutoFit/>
          </a:bodyPr>
          <a:lstStyle/>
          <a:p>
            <a:pPr algn="ctr">
              <a:lnSpc>
                <a:spcPts val="10190"/>
              </a:lnSpc>
              <a:spcBef>
                <a:spcPct val="0"/>
              </a:spcBef>
            </a:pPr>
            <a:r>
              <a:rPr lang="en-US" sz="7839" dirty="0">
                <a:solidFill>
                  <a:srgbClr val="007074"/>
                </a:solidFill>
                <a:latin typeface="Open Sauce Bold"/>
              </a:rPr>
              <a:t>Visualization of clusters</a:t>
            </a:r>
          </a:p>
        </p:txBody>
      </p:sp>
      <p:grpSp>
        <p:nvGrpSpPr>
          <p:cNvPr id="3" name="Group 3"/>
          <p:cNvGrpSpPr/>
          <p:nvPr/>
        </p:nvGrpSpPr>
        <p:grpSpPr>
          <a:xfrm>
            <a:off x="-1543050" y="-558218"/>
            <a:ext cx="3927012" cy="11299900"/>
            <a:chOff x="0" y="0"/>
            <a:chExt cx="1034275" cy="2976105"/>
          </a:xfrm>
        </p:grpSpPr>
        <p:sp>
          <p:nvSpPr>
            <p:cNvPr id="4" name="Freeform 4"/>
            <p:cNvSpPr/>
            <p:nvPr/>
          </p:nvSpPr>
          <p:spPr>
            <a:xfrm>
              <a:off x="0" y="0"/>
              <a:ext cx="1034275" cy="2976105"/>
            </a:xfrm>
            <a:custGeom>
              <a:avLst/>
              <a:gdLst/>
              <a:ahLst/>
              <a:cxnLst/>
              <a:rect l="l" t="t" r="r" b="b"/>
              <a:pathLst>
                <a:path w="1034275" h="2976105">
                  <a:moveTo>
                    <a:pt x="0" y="0"/>
                  </a:moveTo>
                  <a:lnTo>
                    <a:pt x="1034275" y="0"/>
                  </a:lnTo>
                  <a:lnTo>
                    <a:pt x="1034275" y="2976105"/>
                  </a:lnTo>
                  <a:lnTo>
                    <a:pt x="0" y="2976105"/>
                  </a:lnTo>
                  <a:close/>
                </a:path>
              </a:pathLst>
            </a:custGeom>
            <a:solidFill>
              <a:srgbClr val="007074"/>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2758068" y="-7198889"/>
            <a:ext cx="9348363" cy="9348363"/>
          </a:xfrm>
          <a:custGeom>
            <a:avLst/>
            <a:gdLst/>
            <a:ahLst/>
            <a:cxnLst/>
            <a:rect l="l" t="t" r="r" b="b"/>
            <a:pathLst>
              <a:path w="9348363" h="9348363">
                <a:moveTo>
                  <a:pt x="0" y="0"/>
                </a:moveTo>
                <a:lnTo>
                  <a:pt x="9348362" y="0"/>
                </a:lnTo>
                <a:lnTo>
                  <a:pt x="9348362" y="9348363"/>
                </a:lnTo>
                <a:lnTo>
                  <a:pt x="0" y="934836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0776043" y="-2935349"/>
            <a:ext cx="3964049" cy="3964049"/>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7074"/>
            </a:solidFill>
            <a:ln>
              <a:noFill/>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grpSp>
        <p:nvGrpSpPr>
          <p:cNvPr id="10" name="Group 10"/>
          <p:cNvGrpSpPr/>
          <p:nvPr/>
        </p:nvGrpSpPr>
        <p:grpSpPr>
          <a:xfrm>
            <a:off x="1949688" y="9258300"/>
            <a:ext cx="2649263" cy="2649263"/>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7074"/>
            </a:solidFill>
            <a:ln>
              <a:noFill/>
            </a:ln>
          </p:spPr>
        </p:sp>
        <p:sp>
          <p:nvSpPr>
            <p:cNvPr id="12" name="TextBox 12"/>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sp>
        <p:nvSpPr>
          <p:cNvPr id="13" name="Freeform 13"/>
          <p:cNvSpPr/>
          <p:nvPr/>
        </p:nvSpPr>
        <p:spPr>
          <a:xfrm>
            <a:off x="3868186" y="8666275"/>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46418" y="4987142"/>
            <a:ext cx="3970442" cy="4750990"/>
          </a:xfrm>
          <a:custGeom>
            <a:avLst/>
            <a:gdLst/>
            <a:ahLst/>
            <a:cxnLst/>
            <a:rect l="l" t="t" r="r" b="b"/>
            <a:pathLst>
              <a:path w="3970442" h="4750990">
                <a:moveTo>
                  <a:pt x="0" y="0"/>
                </a:moveTo>
                <a:lnTo>
                  <a:pt x="3970442" y="0"/>
                </a:lnTo>
                <a:lnTo>
                  <a:pt x="3970442" y="4750990"/>
                </a:lnTo>
                <a:lnTo>
                  <a:pt x="0" y="4750990"/>
                </a:lnTo>
                <a:lnTo>
                  <a:pt x="0" y="0"/>
                </a:lnTo>
                <a:close/>
              </a:path>
            </a:pathLst>
          </a:custGeom>
          <a:blipFill>
            <a:blip r:embed="rId2"/>
            <a:stretch>
              <a:fillRect l="-2837" t="-573" b="-2970"/>
            </a:stretch>
          </a:blipFill>
        </p:spPr>
      </p:sp>
      <p:sp>
        <p:nvSpPr>
          <p:cNvPr id="3" name="Freeform 3"/>
          <p:cNvSpPr/>
          <p:nvPr/>
        </p:nvSpPr>
        <p:spPr>
          <a:xfrm>
            <a:off x="5113345" y="226098"/>
            <a:ext cx="4030655" cy="4856211"/>
          </a:xfrm>
          <a:custGeom>
            <a:avLst/>
            <a:gdLst/>
            <a:ahLst/>
            <a:cxnLst/>
            <a:rect l="l" t="t" r="r" b="b"/>
            <a:pathLst>
              <a:path w="4030655" h="4856211">
                <a:moveTo>
                  <a:pt x="0" y="0"/>
                </a:moveTo>
                <a:lnTo>
                  <a:pt x="4030655" y="0"/>
                </a:lnTo>
                <a:lnTo>
                  <a:pt x="4030655" y="4856211"/>
                </a:lnTo>
                <a:lnTo>
                  <a:pt x="0" y="4856211"/>
                </a:lnTo>
                <a:lnTo>
                  <a:pt x="0" y="0"/>
                </a:lnTo>
                <a:close/>
              </a:path>
            </a:pathLst>
          </a:custGeom>
          <a:blipFill>
            <a:blip r:embed="rId3"/>
            <a:stretch>
              <a:fillRect/>
            </a:stretch>
          </a:blipFill>
        </p:spPr>
      </p:sp>
      <p:sp>
        <p:nvSpPr>
          <p:cNvPr id="4" name="Freeform 4"/>
          <p:cNvSpPr/>
          <p:nvPr/>
        </p:nvSpPr>
        <p:spPr>
          <a:xfrm>
            <a:off x="693979" y="0"/>
            <a:ext cx="4143140" cy="4991735"/>
          </a:xfrm>
          <a:custGeom>
            <a:avLst/>
            <a:gdLst/>
            <a:ahLst/>
            <a:cxnLst/>
            <a:rect l="l" t="t" r="r" b="b"/>
            <a:pathLst>
              <a:path w="4143140" h="4991735">
                <a:moveTo>
                  <a:pt x="0" y="0"/>
                </a:moveTo>
                <a:lnTo>
                  <a:pt x="4143141" y="0"/>
                </a:lnTo>
                <a:lnTo>
                  <a:pt x="4143141" y="4991735"/>
                </a:lnTo>
                <a:lnTo>
                  <a:pt x="0" y="4991735"/>
                </a:lnTo>
                <a:lnTo>
                  <a:pt x="0" y="0"/>
                </a:lnTo>
                <a:close/>
              </a:path>
            </a:pathLst>
          </a:custGeom>
          <a:blipFill>
            <a:blip r:embed="rId4"/>
            <a:stretch>
              <a:fillRect/>
            </a:stretch>
          </a:blipFill>
        </p:spPr>
      </p:sp>
      <p:sp>
        <p:nvSpPr>
          <p:cNvPr id="5" name="Freeform 5"/>
          <p:cNvSpPr/>
          <p:nvPr/>
        </p:nvSpPr>
        <p:spPr>
          <a:xfrm>
            <a:off x="9946418" y="226098"/>
            <a:ext cx="3853802" cy="4643135"/>
          </a:xfrm>
          <a:custGeom>
            <a:avLst/>
            <a:gdLst/>
            <a:ahLst/>
            <a:cxnLst/>
            <a:rect l="l" t="t" r="r" b="b"/>
            <a:pathLst>
              <a:path w="3853802" h="4643135">
                <a:moveTo>
                  <a:pt x="0" y="0"/>
                </a:moveTo>
                <a:lnTo>
                  <a:pt x="3853802" y="0"/>
                </a:lnTo>
                <a:lnTo>
                  <a:pt x="3853802" y="4643135"/>
                </a:lnTo>
                <a:lnTo>
                  <a:pt x="0" y="4643135"/>
                </a:lnTo>
                <a:lnTo>
                  <a:pt x="0" y="0"/>
                </a:lnTo>
                <a:close/>
              </a:path>
            </a:pathLst>
          </a:custGeom>
          <a:blipFill>
            <a:blip r:embed="rId5"/>
            <a:stretch>
              <a:fillRect/>
            </a:stretch>
          </a:blipFill>
        </p:spPr>
      </p:sp>
      <p:sp>
        <p:nvSpPr>
          <p:cNvPr id="6" name="Freeform 6"/>
          <p:cNvSpPr/>
          <p:nvPr/>
        </p:nvSpPr>
        <p:spPr>
          <a:xfrm>
            <a:off x="13916860" y="119560"/>
            <a:ext cx="4030655" cy="4856211"/>
          </a:xfrm>
          <a:custGeom>
            <a:avLst/>
            <a:gdLst/>
            <a:ahLst/>
            <a:cxnLst/>
            <a:rect l="l" t="t" r="r" b="b"/>
            <a:pathLst>
              <a:path w="4030655" h="4856211">
                <a:moveTo>
                  <a:pt x="0" y="0"/>
                </a:moveTo>
                <a:lnTo>
                  <a:pt x="4030655" y="0"/>
                </a:lnTo>
                <a:lnTo>
                  <a:pt x="4030655" y="4856211"/>
                </a:lnTo>
                <a:lnTo>
                  <a:pt x="0" y="4856211"/>
                </a:lnTo>
                <a:lnTo>
                  <a:pt x="0" y="0"/>
                </a:lnTo>
                <a:close/>
              </a:path>
            </a:pathLst>
          </a:custGeom>
          <a:blipFill>
            <a:blip r:embed="rId6"/>
            <a:stretch>
              <a:fillRect/>
            </a:stretch>
          </a:blipFill>
        </p:spPr>
      </p:sp>
      <p:sp>
        <p:nvSpPr>
          <p:cNvPr id="7" name="Freeform 7"/>
          <p:cNvSpPr/>
          <p:nvPr/>
        </p:nvSpPr>
        <p:spPr>
          <a:xfrm>
            <a:off x="5402166" y="4987142"/>
            <a:ext cx="3943321" cy="4750990"/>
          </a:xfrm>
          <a:custGeom>
            <a:avLst/>
            <a:gdLst/>
            <a:ahLst/>
            <a:cxnLst/>
            <a:rect l="l" t="t" r="r" b="b"/>
            <a:pathLst>
              <a:path w="3943321" h="4750990">
                <a:moveTo>
                  <a:pt x="0" y="0"/>
                </a:moveTo>
                <a:lnTo>
                  <a:pt x="3943321" y="0"/>
                </a:lnTo>
                <a:lnTo>
                  <a:pt x="3943321" y="4750990"/>
                </a:lnTo>
                <a:lnTo>
                  <a:pt x="0" y="4750990"/>
                </a:lnTo>
                <a:lnTo>
                  <a:pt x="0" y="0"/>
                </a:lnTo>
                <a:close/>
              </a:path>
            </a:pathLst>
          </a:custGeom>
          <a:blipFill>
            <a:blip r:embed="rId7"/>
            <a:stretch>
              <a:fillRect/>
            </a:stretch>
          </a:blipFill>
        </p:spPr>
      </p:sp>
      <p:sp>
        <p:nvSpPr>
          <p:cNvPr id="8" name="Freeform 8"/>
          <p:cNvSpPr/>
          <p:nvPr/>
        </p:nvSpPr>
        <p:spPr>
          <a:xfrm>
            <a:off x="738618" y="4746397"/>
            <a:ext cx="4143140" cy="4991735"/>
          </a:xfrm>
          <a:custGeom>
            <a:avLst/>
            <a:gdLst/>
            <a:ahLst/>
            <a:cxnLst/>
            <a:rect l="l" t="t" r="r" b="b"/>
            <a:pathLst>
              <a:path w="4143140" h="4991735">
                <a:moveTo>
                  <a:pt x="0" y="0"/>
                </a:moveTo>
                <a:lnTo>
                  <a:pt x="4143141" y="0"/>
                </a:lnTo>
                <a:lnTo>
                  <a:pt x="4143141" y="4991735"/>
                </a:lnTo>
                <a:lnTo>
                  <a:pt x="0" y="4991735"/>
                </a:lnTo>
                <a:lnTo>
                  <a:pt x="0" y="0"/>
                </a:lnTo>
                <a:close/>
              </a:path>
            </a:pathLst>
          </a:custGeom>
          <a:blipFill>
            <a:blip r:embed="rId8"/>
            <a:stretch>
              <a:fillRect/>
            </a:stretch>
          </a:blipFill>
        </p:spPr>
      </p:sp>
      <p:sp>
        <p:nvSpPr>
          <p:cNvPr id="9" name="Freeform 9"/>
          <p:cNvSpPr/>
          <p:nvPr/>
        </p:nvSpPr>
        <p:spPr>
          <a:xfrm>
            <a:off x="14078993" y="4827091"/>
            <a:ext cx="4209007" cy="5071092"/>
          </a:xfrm>
          <a:custGeom>
            <a:avLst/>
            <a:gdLst/>
            <a:ahLst/>
            <a:cxnLst/>
            <a:rect l="l" t="t" r="r" b="b"/>
            <a:pathLst>
              <a:path w="4209007" h="5071092">
                <a:moveTo>
                  <a:pt x="0" y="0"/>
                </a:moveTo>
                <a:lnTo>
                  <a:pt x="4209007" y="0"/>
                </a:lnTo>
                <a:lnTo>
                  <a:pt x="4209007" y="5071092"/>
                </a:lnTo>
                <a:lnTo>
                  <a:pt x="0" y="5071092"/>
                </a:lnTo>
                <a:lnTo>
                  <a:pt x="0" y="0"/>
                </a:lnTo>
                <a:close/>
              </a:path>
            </a:pathLst>
          </a:custGeom>
          <a:blipFill>
            <a:blip r:embed="rId9"/>
            <a:stretch>
              <a:fillRect/>
            </a:stretch>
          </a:blipFill>
        </p:spPr>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1106205"/>
            <a:ext cx="12249805" cy="1041273"/>
          </a:xfrm>
          <a:prstGeom prst="rect">
            <a:avLst/>
          </a:prstGeom>
        </p:spPr>
        <p:txBody>
          <a:bodyPr lIns="0" tIns="0" rIns="0" bIns="0" rtlCol="0" anchor="t">
            <a:spAutoFit/>
          </a:bodyPr>
          <a:lstStyle/>
          <a:p>
            <a:pPr algn="ctr">
              <a:lnSpc>
                <a:spcPts val="8463"/>
              </a:lnSpc>
              <a:spcBef>
                <a:spcPct val="0"/>
              </a:spcBef>
            </a:pPr>
            <a:r>
              <a:rPr lang="en-US" sz="6509" u="sng" dirty="0">
                <a:solidFill>
                  <a:srgbClr val="007074"/>
                </a:solidFill>
                <a:latin typeface="Open Sauce Bold"/>
              </a:rPr>
              <a:t>Interpretation &amp; Conclusion</a:t>
            </a:r>
          </a:p>
        </p:txBody>
      </p:sp>
      <p:sp>
        <p:nvSpPr>
          <p:cNvPr id="4" name="TextBox 4"/>
          <p:cNvSpPr txBox="1"/>
          <p:nvPr/>
        </p:nvSpPr>
        <p:spPr>
          <a:xfrm>
            <a:off x="322950" y="3176178"/>
            <a:ext cx="16230600" cy="8566150"/>
          </a:xfrm>
          <a:prstGeom prst="rect">
            <a:avLst/>
          </a:prstGeom>
        </p:spPr>
        <p:txBody>
          <a:bodyPr lIns="0" tIns="0" rIns="0" bIns="0" rtlCol="0" anchor="t">
            <a:spAutoFit/>
          </a:bodyPr>
          <a:lstStyle/>
          <a:p>
            <a:pPr marL="755649" lvl="1" indent="-377824">
              <a:lnSpc>
                <a:spcPts val="4549"/>
              </a:lnSpc>
              <a:buFont typeface="Arial"/>
              <a:buChar char="•"/>
            </a:pPr>
            <a:r>
              <a:rPr lang="en-US" sz="3499" dirty="0">
                <a:latin typeface="Open Sauce"/>
              </a:rPr>
              <a:t>The descriptive analysis revealed that the dengue cases are consistent in Punjab, Andhra Pradesh, Maharashtra, Odisha, and Delhi while the dengue related deaths are consistent in Kerala, Maharashtra, Karnataka, Gujarat and Uttar Pradesh.</a:t>
            </a:r>
          </a:p>
          <a:p>
            <a:pPr>
              <a:lnSpc>
                <a:spcPts val="4549"/>
              </a:lnSpc>
            </a:pPr>
            <a:endParaRPr lang="en-US" sz="3499" dirty="0">
              <a:latin typeface="Open Sauce"/>
            </a:endParaRPr>
          </a:p>
          <a:p>
            <a:pPr marL="755649" lvl="1" indent="-377824">
              <a:lnSpc>
                <a:spcPts val="4549"/>
              </a:lnSpc>
              <a:buFont typeface="Arial"/>
              <a:buChar char="•"/>
            </a:pPr>
            <a:r>
              <a:rPr lang="en-US" sz="3499" dirty="0">
                <a:latin typeface="Open Sauce"/>
              </a:rPr>
              <a:t>In Hotspot analysis, It has been noted that Maharashtra consistently has higher dengue prevalence and mortality.</a:t>
            </a:r>
          </a:p>
          <a:p>
            <a:pPr>
              <a:lnSpc>
                <a:spcPts val="4549"/>
              </a:lnSpc>
            </a:pPr>
            <a:endParaRPr lang="en-US" sz="3499" dirty="0">
              <a:latin typeface="Open Sauce"/>
            </a:endParaRPr>
          </a:p>
          <a:p>
            <a:pPr marL="755649" lvl="1" indent="-377824">
              <a:lnSpc>
                <a:spcPts val="4549"/>
              </a:lnSpc>
              <a:buFont typeface="Arial"/>
              <a:buChar char="•"/>
            </a:pPr>
            <a:r>
              <a:rPr lang="en-US" sz="3499" dirty="0">
                <a:latin typeface="Open Sauce"/>
              </a:rPr>
              <a:t>Similarly over the period of 2015–2022, Chandigarh, Haryana, and Punjab are the areas with the highest dengue incidence (four years) and deaths from dengue (three years)</a:t>
            </a:r>
          </a:p>
          <a:p>
            <a:pPr>
              <a:lnSpc>
                <a:spcPts val="4549"/>
              </a:lnSpc>
            </a:pPr>
            <a:endParaRPr lang="en-US" sz="3499" dirty="0">
              <a:solidFill>
                <a:srgbClr val="007074"/>
              </a:solidFill>
              <a:latin typeface="Open Sauce"/>
            </a:endParaRPr>
          </a:p>
          <a:p>
            <a:pPr>
              <a:lnSpc>
                <a:spcPts val="4549"/>
              </a:lnSpc>
            </a:pPr>
            <a:r>
              <a:rPr lang="en-US" sz="3499" dirty="0">
                <a:solidFill>
                  <a:srgbClr val="007074"/>
                </a:solidFill>
                <a:latin typeface="Open Sauce"/>
              </a:rPr>
              <a:t>.</a:t>
            </a:r>
          </a:p>
          <a:p>
            <a:pPr>
              <a:lnSpc>
                <a:spcPts val="4549"/>
              </a:lnSpc>
            </a:pPr>
            <a:endParaRPr lang="en-US" sz="3499" dirty="0">
              <a:solidFill>
                <a:srgbClr val="007074"/>
              </a:solidFill>
              <a:latin typeface="Open Sauce"/>
            </a:endParaRPr>
          </a:p>
          <a:p>
            <a:pPr>
              <a:lnSpc>
                <a:spcPts val="4549"/>
              </a:lnSpc>
              <a:spcBef>
                <a:spcPct val="0"/>
              </a:spcBef>
            </a:pPr>
            <a:endParaRPr lang="en-US" sz="3499" dirty="0">
              <a:solidFill>
                <a:srgbClr val="007074"/>
              </a:solidFill>
              <a:latin typeface="Open Sauce"/>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6150" y="2120899"/>
            <a:ext cx="16853150" cy="7624460"/>
          </a:xfrm>
          <a:prstGeom prst="rect">
            <a:avLst/>
          </a:prstGeom>
        </p:spPr>
        <p:txBody>
          <a:bodyPr lIns="0" tIns="0" rIns="0" bIns="0" rtlCol="0" anchor="t">
            <a:spAutoFit/>
          </a:bodyPr>
          <a:lstStyle/>
          <a:p>
            <a:pPr marL="755651" lvl="1" indent="-377825">
              <a:lnSpc>
                <a:spcPts val="4550"/>
              </a:lnSpc>
              <a:buFont typeface="Arial"/>
              <a:buChar char="•"/>
            </a:pPr>
            <a:r>
              <a:rPr lang="en-US" sz="3500" dirty="0">
                <a:latin typeface="Open Sauce"/>
              </a:rPr>
              <a:t>The consistency of a state in dengue cases and deaths over the years can be related  to lack of government action or a lack of accessible health facilities for citizens.</a:t>
            </a:r>
          </a:p>
          <a:p>
            <a:pPr>
              <a:lnSpc>
                <a:spcPts val="4550"/>
              </a:lnSpc>
            </a:pPr>
            <a:endParaRPr lang="en-US" sz="3500" dirty="0">
              <a:latin typeface="Open Sauce"/>
            </a:endParaRPr>
          </a:p>
          <a:p>
            <a:pPr marL="755651" lvl="1" indent="-377825">
              <a:lnSpc>
                <a:spcPts val="4550"/>
              </a:lnSpc>
              <a:buFont typeface="Arial"/>
              <a:buChar char="•"/>
            </a:pPr>
            <a:r>
              <a:rPr lang="en-US" sz="3500" dirty="0">
                <a:latin typeface="Open Sauce"/>
              </a:rPr>
              <a:t>The hotspots of dengue incidence and fatalities are a combination of both static and dynamic in nature. It might be due to the accumulation of water bodies in various places and the variation in the South-West Monsoon since the Aedes mosquito breeds in freshwater.</a:t>
            </a:r>
          </a:p>
          <a:p>
            <a:pPr>
              <a:lnSpc>
                <a:spcPts val="4550"/>
              </a:lnSpc>
            </a:pPr>
            <a:endParaRPr lang="en-US" sz="3500" dirty="0">
              <a:latin typeface="Open Sauce"/>
            </a:endParaRPr>
          </a:p>
          <a:p>
            <a:pPr marL="755651" lvl="1" indent="-377825">
              <a:lnSpc>
                <a:spcPts val="4550"/>
              </a:lnSpc>
              <a:buFont typeface="Arial"/>
              <a:buChar char="•"/>
            </a:pPr>
            <a:r>
              <a:rPr lang="en-US" sz="3500" dirty="0">
                <a:latin typeface="Open Sauce"/>
              </a:rPr>
              <a:t>This analysis helps in finding the most consistent geographical areas in dengue cases and deaths which helps the officials to develop the preventive measures and control actions.</a:t>
            </a:r>
          </a:p>
          <a:p>
            <a:pPr>
              <a:lnSpc>
                <a:spcPts val="4550"/>
              </a:lnSpc>
              <a:spcBef>
                <a:spcPct val="0"/>
              </a:spcBef>
            </a:pPr>
            <a:endParaRPr lang="en-US" sz="3500" dirty="0">
              <a:solidFill>
                <a:srgbClr val="007074"/>
              </a:solidFill>
              <a:latin typeface="Open Sauce"/>
            </a:endParaRPr>
          </a:p>
        </p:txBody>
      </p:sp>
      <p:sp>
        <p:nvSpPr>
          <p:cNvPr id="3" name="Freeform 3"/>
          <p:cNvSpPr/>
          <p:nvPr/>
        </p:nvSpPr>
        <p:spPr>
          <a:xfrm>
            <a:off x="12758068" y="-7198889"/>
            <a:ext cx="9348363" cy="9348363"/>
          </a:xfrm>
          <a:custGeom>
            <a:avLst/>
            <a:gdLst/>
            <a:ahLst/>
            <a:cxnLst/>
            <a:rect l="l" t="t" r="r" b="b"/>
            <a:pathLst>
              <a:path w="9348363" h="9348363">
                <a:moveTo>
                  <a:pt x="0" y="0"/>
                </a:moveTo>
                <a:lnTo>
                  <a:pt x="9348362" y="0"/>
                </a:lnTo>
                <a:lnTo>
                  <a:pt x="9348362" y="9348363"/>
                </a:lnTo>
                <a:lnTo>
                  <a:pt x="0" y="934836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10776043" y="-2935349"/>
            <a:ext cx="3964049" cy="3964049"/>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7074"/>
            </a:solidFill>
            <a:ln>
              <a:noFill/>
            </a:ln>
          </p:spPr>
        </p:sp>
        <p:sp>
          <p:nvSpPr>
            <p:cNvPr id="6" name="TextBox 6"/>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37030" y="3034256"/>
            <a:ext cx="9613940" cy="2603653"/>
          </a:xfrm>
          <a:prstGeom prst="rect">
            <a:avLst/>
          </a:prstGeom>
        </p:spPr>
        <p:txBody>
          <a:bodyPr lIns="0" tIns="0" rIns="0" bIns="0" rtlCol="0" anchor="t">
            <a:spAutoFit/>
          </a:bodyPr>
          <a:lstStyle/>
          <a:p>
            <a:pPr algn="ctr">
              <a:lnSpc>
                <a:spcPts val="21341"/>
              </a:lnSpc>
            </a:pPr>
            <a:r>
              <a:rPr lang="en-US" sz="15243" dirty="0">
                <a:solidFill>
                  <a:srgbClr val="007074"/>
                </a:solidFill>
                <a:latin typeface="Open Sauce"/>
              </a:rPr>
              <a:t>Thank you</a:t>
            </a:r>
          </a:p>
        </p:txBody>
      </p:sp>
      <p:grpSp>
        <p:nvGrpSpPr>
          <p:cNvPr id="3" name="Group 3"/>
          <p:cNvGrpSpPr/>
          <p:nvPr/>
        </p:nvGrpSpPr>
        <p:grpSpPr>
          <a:xfrm>
            <a:off x="10776043" y="-2935349"/>
            <a:ext cx="3964049" cy="3964049"/>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7074"/>
            </a:solidFill>
            <a:ln>
              <a:noFill/>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sp>
        <p:nvSpPr>
          <p:cNvPr id="6" name="Freeform 6"/>
          <p:cNvSpPr/>
          <p:nvPr/>
        </p:nvSpPr>
        <p:spPr>
          <a:xfrm>
            <a:off x="12758068" y="-7198889"/>
            <a:ext cx="9348363" cy="9348363"/>
          </a:xfrm>
          <a:custGeom>
            <a:avLst/>
            <a:gdLst/>
            <a:ahLst/>
            <a:cxnLst/>
            <a:rect l="l" t="t" r="r" b="b"/>
            <a:pathLst>
              <a:path w="9348363" h="9348363">
                <a:moveTo>
                  <a:pt x="0" y="0"/>
                </a:moveTo>
                <a:lnTo>
                  <a:pt x="9348362" y="0"/>
                </a:lnTo>
                <a:lnTo>
                  <a:pt x="9348362" y="9348363"/>
                </a:lnTo>
                <a:lnTo>
                  <a:pt x="0" y="934836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462219" y="8613348"/>
            <a:ext cx="2649263" cy="2649263"/>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7074"/>
            </a:solidFill>
            <a:ln>
              <a:noFill/>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sp>
        <p:nvSpPr>
          <p:cNvPr id="10" name="Freeform 10"/>
          <p:cNvSpPr/>
          <p:nvPr/>
        </p:nvSpPr>
        <p:spPr>
          <a:xfrm>
            <a:off x="767163" y="8918951"/>
            <a:ext cx="4687320" cy="4687320"/>
          </a:xfrm>
          <a:custGeom>
            <a:avLst/>
            <a:gdLst/>
            <a:ahLst/>
            <a:cxnLst/>
            <a:rect l="l" t="t" r="r" b="b"/>
            <a:pathLst>
              <a:path w="4687320" h="4687320">
                <a:moveTo>
                  <a:pt x="0" y="0"/>
                </a:moveTo>
                <a:lnTo>
                  <a:pt x="4687319" y="0"/>
                </a:lnTo>
                <a:lnTo>
                  <a:pt x="4687319"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6356603"/>
            <a:chOff x="0" y="0"/>
            <a:chExt cx="368852" cy="1674167"/>
          </a:xfrm>
        </p:grpSpPr>
        <p:sp>
          <p:nvSpPr>
            <p:cNvPr id="3" name="Freeform 3"/>
            <p:cNvSpPr/>
            <p:nvPr/>
          </p:nvSpPr>
          <p:spPr>
            <a:xfrm>
              <a:off x="0" y="0"/>
              <a:ext cx="368852" cy="1674167"/>
            </a:xfrm>
            <a:custGeom>
              <a:avLst/>
              <a:gdLst/>
              <a:ahLst/>
              <a:cxnLst/>
              <a:rect l="l" t="t" r="r" b="b"/>
              <a:pathLst>
                <a:path w="368852" h="1674167">
                  <a:moveTo>
                    <a:pt x="0" y="0"/>
                  </a:moveTo>
                  <a:lnTo>
                    <a:pt x="368852" y="0"/>
                  </a:lnTo>
                  <a:lnTo>
                    <a:pt x="368852" y="1674167"/>
                  </a:lnTo>
                  <a:lnTo>
                    <a:pt x="0" y="1674167"/>
                  </a:lnTo>
                  <a:close/>
                </a:path>
              </a:pathLst>
            </a:custGeom>
            <a:solidFill>
              <a:srgbClr val="6AABA5"/>
            </a:solidFill>
            <a:ln>
              <a:noFill/>
            </a:ln>
          </p:spPr>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dirty="0"/>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7074"/>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8" name="Freeform 8"/>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5213112" y="1316966"/>
            <a:ext cx="5661991" cy="1439372"/>
          </a:xfrm>
          <a:prstGeom prst="rect">
            <a:avLst/>
          </a:prstGeom>
        </p:spPr>
        <p:txBody>
          <a:bodyPr lIns="0" tIns="0" rIns="0" bIns="0" rtlCol="0" anchor="t">
            <a:spAutoFit/>
          </a:bodyPr>
          <a:lstStyle/>
          <a:p>
            <a:pPr>
              <a:lnSpc>
                <a:spcPts val="10858"/>
              </a:lnSpc>
            </a:pPr>
            <a:r>
              <a:rPr lang="en-US" sz="7868" spc="771" dirty="0">
                <a:solidFill>
                  <a:srgbClr val="007074"/>
                </a:solidFill>
                <a:latin typeface="Codec Pro ExtraBold"/>
              </a:rPr>
              <a:t>Content</a:t>
            </a:r>
          </a:p>
        </p:txBody>
      </p:sp>
      <p:sp>
        <p:nvSpPr>
          <p:cNvPr id="10" name="TextBox 10"/>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01</a:t>
            </a:r>
          </a:p>
        </p:txBody>
      </p:sp>
      <p:sp>
        <p:nvSpPr>
          <p:cNvPr id="11" name="TextBox 11"/>
          <p:cNvSpPr txBox="1"/>
          <p:nvPr/>
        </p:nvSpPr>
        <p:spPr>
          <a:xfrm>
            <a:off x="4044260" y="4163104"/>
            <a:ext cx="937219" cy="71437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02</a:t>
            </a:r>
          </a:p>
        </p:txBody>
      </p:sp>
      <p:sp>
        <p:nvSpPr>
          <p:cNvPr id="12" name="TextBox 12"/>
          <p:cNvSpPr txBox="1"/>
          <p:nvPr/>
        </p:nvSpPr>
        <p:spPr>
          <a:xfrm>
            <a:off x="4024659" y="5177887"/>
            <a:ext cx="937219" cy="71437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03</a:t>
            </a:r>
          </a:p>
        </p:txBody>
      </p:sp>
      <p:sp>
        <p:nvSpPr>
          <p:cNvPr id="13" name="TextBox 13"/>
          <p:cNvSpPr txBox="1"/>
          <p:nvPr/>
        </p:nvSpPr>
        <p:spPr>
          <a:xfrm>
            <a:off x="4044260" y="6460788"/>
            <a:ext cx="937219" cy="71437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04</a:t>
            </a:r>
          </a:p>
        </p:txBody>
      </p:sp>
      <p:sp>
        <p:nvSpPr>
          <p:cNvPr id="14" name="TextBox 14"/>
          <p:cNvSpPr txBox="1"/>
          <p:nvPr/>
        </p:nvSpPr>
        <p:spPr>
          <a:xfrm>
            <a:off x="4024659" y="7796363"/>
            <a:ext cx="937219" cy="71437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05</a:t>
            </a:r>
          </a:p>
        </p:txBody>
      </p:sp>
      <p:sp>
        <p:nvSpPr>
          <p:cNvPr id="15" name="TextBox 15"/>
          <p:cNvSpPr txBox="1"/>
          <p:nvPr/>
        </p:nvSpPr>
        <p:spPr>
          <a:xfrm>
            <a:off x="5400737" y="3177560"/>
            <a:ext cx="5790503" cy="578950"/>
          </a:xfrm>
          <a:prstGeom prst="rect">
            <a:avLst/>
          </a:prstGeom>
        </p:spPr>
        <p:txBody>
          <a:bodyPr lIns="0" tIns="0" rIns="0" bIns="0" rtlCol="0" anchor="t">
            <a:spAutoFit/>
          </a:bodyPr>
          <a:lstStyle/>
          <a:p>
            <a:pPr>
              <a:lnSpc>
                <a:spcPts val="4725"/>
              </a:lnSpc>
            </a:pPr>
            <a:r>
              <a:rPr lang="en-US" sz="3424" spc="335" dirty="0">
                <a:solidFill>
                  <a:srgbClr val="231F20"/>
                </a:solidFill>
                <a:latin typeface="Open Sauce"/>
              </a:rPr>
              <a:t>Introduction</a:t>
            </a:r>
          </a:p>
        </p:txBody>
      </p:sp>
      <p:sp>
        <p:nvSpPr>
          <p:cNvPr id="16" name="TextBox 16"/>
          <p:cNvSpPr txBox="1"/>
          <p:nvPr/>
        </p:nvSpPr>
        <p:spPr>
          <a:xfrm>
            <a:off x="5400737" y="4235579"/>
            <a:ext cx="6076629" cy="578950"/>
          </a:xfrm>
          <a:prstGeom prst="rect">
            <a:avLst/>
          </a:prstGeom>
        </p:spPr>
        <p:txBody>
          <a:bodyPr lIns="0" tIns="0" rIns="0" bIns="0" rtlCol="0" anchor="t">
            <a:spAutoFit/>
          </a:bodyPr>
          <a:lstStyle/>
          <a:p>
            <a:pPr>
              <a:lnSpc>
                <a:spcPts val="4725"/>
              </a:lnSpc>
            </a:pPr>
            <a:r>
              <a:rPr lang="en-US" sz="3424" spc="335" dirty="0">
                <a:solidFill>
                  <a:srgbClr val="231F20"/>
                </a:solidFill>
                <a:latin typeface="Open Sauce"/>
              </a:rPr>
              <a:t>Objectives</a:t>
            </a:r>
          </a:p>
        </p:txBody>
      </p:sp>
      <p:sp>
        <p:nvSpPr>
          <p:cNvPr id="17" name="TextBox 17"/>
          <p:cNvSpPr txBox="1"/>
          <p:nvPr/>
        </p:nvSpPr>
        <p:spPr>
          <a:xfrm>
            <a:off x="5400737" y="5250362"/>
            <a:ext cx="5790503" cy="578950"/>
          </a:xfrm>
          <a:prstGeom prst="rect">
            <a:avLst/>
          </a:prstGeom>
        </p:spPr>
        <p:txBody>
          <a:bodyPr lIns="0" tIns="0" rIns="0" bIns="0" rtlCol="0" anchor="t">
            <a:spAutoFit/>
          </a:bodyPr>
          <a:lstStyle/>
          <a:p>
            <a:pPr marL="0" lvl="0" indent="0" algn="l">
              <a:lnSpc>
                <a:spcPts val="4725"/>
              </a:lnSpc>
              <a:spcBef>
                <a:spcPct val="0"/>
              </a:spcBef>
            </a:pPr>
            <a:r>
              <a:rPr lang="en-US" sz="3424" spc="335" dirty="0">
                <a:solidFill>
                  <a:srgbClr val="231F20"/>
                </a:solidFill>
                <a:latin typeface="Open Sauce"/>
              </a:rPr>
              <a:t>Methodology</a:t>
            </a:r>
          </a:p>
        </p:txBody>
      </p:sp>
      <p:sp>
        <p:nvSpPr>
          <p:cNvPr id="18" name="TextBox 18"/>
          <p:cNvSpPr txBox="1"/>
          <p:nvPr/>
        </p:nvSpPr>
        <p:spPr>
          <a:xfrm>
            <a:off x="5400737" y="6533263"/>
            <a:ext cx="6076629" cy="578950"/>
          </a:xfrm>
          <a:prstGeom prst="rect">
            <a:avLst/>
          </a:prstGeom>
        </p:spPr>
        <p:txBody>
          <a:bodyPr lIns="0" tIns="0" rIns="0" bIns="0" rtlCol="0" anchor="t">
            <a:spAutoFit/>
          </a:bodyPr>
          <a:lstStyle/>
          <a:p>
            <a:pPr marL="0" lvl="0" indent="0" algn="l">
              <a:lnSpc>
                <a:spcPts val="4725"/>
              </a:lnSpc>
              <a:spcBef>
                <a:spcPct val="0"/>
              </a:spcBef>
            </a:pPr>
            <a:r>
              <a:rPr lang="en-US" sz="3424" spc="335" dirty="0">
                <a:solidFill>
                  <a:srgbClr val="231F20"/>
                </a:solidFill>
                <a:latin typeface="Open Sauce"/>
              </a:rPr>
              <a:t>Analysis and Results</a:t>
            </a:r>
          </a:p>
        </p:txBody>
      </p:sp>
      <p:sp>
        <p:nvSpPr>
          <p:cNvPr id="19" name="TextBox 19"/>
          <p:cNvSpPr txBox="1"/>
          <p:nvPr/>
        </p:nvSpPr>
        <p:spPr>
          <a:xfrm>
            <a:off x="5400737" y="7746663"/>
            <a:ext cx="6076629" cy="1179025"/>
          </a:xfrm>
          <a:prstGeom prst="rect">
            <a:avLst/>
          </a:prstGeom>
        </p:spPr>
        <p:txBody>
          <a:bodyPr lIns="0" tIns="0" rIns="0" bIns="0" rtlCol="0" anchor="t">
            <a:spAutoFit/>
          </a:bodyPr>
          <a:lstStyle/>
          <a:p>
            <a:pPr marL="0" lvl="0" indent="0" algn="l">
              <a:lnSpc>
                <a:spcPts val="4725"/>
              </a:lnSpc>
              <a:spcBef>
                <a:spcPct val="0"/>
              </a:spcBef>
            </a:pPr>
            <a:r>
              <a:rPr lang="en-US" sz="3424" spc="335" dirty="0">
                <a:solidFill>
                  <a:srgbClr val="231F20"/>
                </a:solidFill>
                <a:latin typeface="Open Sauce"/>
              </a:rPr>
              <a:t>Interpretation and Conclusion</a:t>
            </a:r>
          </a:p>
        </p:txBody>
      </p:sp>
      <p:grpSp>
        <p:nvGrpSpPr>
          <p:cNvPr id="20" name="Group 20"/>
          <p:cNvGrpSpPr/>
          <p:nvPr/>
        </p:nvGrpSpPr>
        <p:grpSpPr>
          <a:xfrm>
            <a:off x="562928" y="2994660"/>
            <a:ext cx="111442" cy="108585"/>
            <a:chOff x="0" y="0"/>
            <a:chExt cx="148590" cy="144780"/>
          </a:xfrm>
        </p:grpSpPr>
        <p:sp>
          <p:nvSpPr>
            <p:cNvPr id="21" name="Freeform 21"/>
            <p:cNvSpPr/>
            <p:nvPr/>
          </p:nvSpPr>
          <p:spPr>
            <a:xfrm>
              <a:off x="46990" y="45720"/>
              <a:ext cx="50800" cy="52070"/>
            </a:xfrm>
            <a:custGeom>
              <a:avLst/>
              <a:gdLst/>
              <a:ahLst/>
              <a:cxnLst/>
              <a:rect l="l" t="t" r="r" b="b"/>
              <a:pathLst>
                <a:path w="50800" h="52070">
                  <a:moveTo>
                    <a:pt x="50800" y="17780"/>
                  </a:moveTo>
                  <a:cubicBezTo>
                    <a:pt x="29210" y="52070"/>
                    <a:pt x="7620" y="45720"/>
                    <a:pt x="3810" y="38100"/>
                  </a:cubicBezTo>
                  <a:cubicBezTo>
                    <a:pt x="0" y="30480"/>
                    <a:pt x="3810" y="10160"/>
                    <a:pt x="10160" y="5080"/>
                  </a:cubicBezTo>
                  <a:cubicBezTo>
                    <a:pt x="16510" y="0"/>
                    <a:pt x="44450" y="7620"/>
                    <a:pt x="44450" y="7620"/>
                  </a:cubicBezTo>
                </a:path>
              </a:pathLst>
            </a:custGeom>
            <a:solidFill>
              <a:srgbClr val="2D90EB"/>
            </a:solidFill>
            <a:ln>
              <a:noFill/>
            </a:ln>
          </p:spPr>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210119" y="1057275"/>
            <a:ext cx="6234800" cy="872303"/>
          </a:xfrm>
          <a:prstGeom prst="rect">
            <a:avLst/>
          </a:prstGeom>
        </p:spPr>
        <p:txBody>
          <a:bodyPr lIns="0" tIns="0" rIns="0" bIns="0" rtlCol="0" anchor="t">
            <a:spAutoFit/>
          </a:bodyPr>
          <a:lstStyle/>
          <a:p>
            <a:pPr marL="0" lvl="0" indent="0" algn="l">
              <a:lnSpc>
                <a:spcPts val="5862"/>
              </a:lnSpc>
              <a:spcBef>
                <a:spcPct val="0"/>
              </a:spcBef>
            </a:pPr>
            <a:r>
              <a:rPr lang="en-US" sz="5921" spc="207" dirty="0">
                <a:solidFill>
                  <a:srgbClr val="007074"/>
                </a:solidFill>
                <a:latin typeface="Codec Pro ExtraBold"/>
              </a:rPr>
              <a:t>INTRODUCTION</a:t>
            </a:r>
          </a:p>
        </p:txBody>
      </p:sp>
      <p:sp>
        <p:nvSpPr>
          <p:cNvPr id="3" name="TextBox 3"/>
          <p:cNvSpPr txBox="1"/>
          <p:nvPr/>
        </p:nvSpPr>
        <p:spPr>
          <a:xfrm>
            <a:off x="273849" y="2592070"/>
            <a:ext cx="17787625" cy="7353360"/>
          </a:xfrm>
          <a:prstGeom prst="rect">
            <a:avLst/>
          </a:prstGeom>
        </p:spPr>
        <p:txBody>
          <a:bodyPr lIns="0" tIns="0" rIns="0" bIns="0" rtlCol="0" anchor="t">
            <a:spAutoFit/>
          </a:bodyPr>
          <a:lstStyle/>
          <a:p>
            <a:pPr algn="just">
              <a:lnSpc>
                <a:spcPts val="3619"/>
              </a:lnSpc>
            </a:pPr>
            <a:endParaRPr dirty="0"/>
          </a:p>
          <a:p>
            <a:pPr marL="601162" lvl="1" indent="-300581" algn="just">
              <a:lnSpc>
                <a:spcPts val="3619"/>
              </a:lnSpc>
              <a:spcBef>
                <a:spcPct val="0"/>
              </a:spcBef>
              <a:buFont typeface="Arial"/>
              <a:buChar char="•"/>
            </a:pPr>
            <a:r>
              <a:rPr lang="en-US" sz="2784" u="none" dirty="0">
                <a:latin typeface="Open Sauce"/>
              </a:rPr>
              <a:t>Dengue is a vector-borne illness transmitted to people through the bite of an infected Aedes species mosquito. </a:t>
            </a:r>
          </a:p>
          <a:p>
            <a:pPr algn="just">
              <a:lnSpc>
                <a:spcPts val="3619"/>
              </a:lnSpc>
              <a:spcBef>
                <a:spcPct val="0"/>
              </a:spcBef>
            </a:pPr>
            <a:endParaRPr lang="en-US" sz="2784" u="none" dirty="0">
              <a:latin typeface="Open Sauce"/>
            </a:endParaRPr>
          </a:p>
          <a:p>
            <a:pPr marL="601162" lvl="1" indent="-300581" algn="just">
              <a:lnSpc>
                <a:spcPts val="3619"/>
              </a:lnSpc>
              <a:spcBef>
                <a:spcPct val="0"/>
              </a:spcBef>
              <a:buFont typeface="Arial"/>
              <a:buChar char="•"/>
            </a:pPr>
            <a:r>
              <a:rPr lang="en-US" sz="2784" u="none" dirty="0">
                <a:latin typeface="Open Sauce"/>
              </a:rPr>
              <a:t>Even though the majority of infections are moderate, Dengue shock syndrome and Dengue haemorrhagic fever are severe forms of illness that can be lethal.</a:t>
            </a:r>
          </a:p>
          <a:p>
            <a:pPr algn="just">
              <a:lnSpc>
                <a:spcPts val="3619"/>
              </a:lnSpc>
              <a:spcBef>
                <a:spcPct val="0"/>
              </a:spcBef>
            </a:pPr>
            <a:endParaRPr lang="en-US" sz="2784" u="none" dirty="0">
              <a:latin typeface="Open Sauce"/>
            </a:endParaRPr>
          </a:p>
          <a:p>
            <a:pPr marL="601162" lvl="1" indent="-300581" algn="just">
              <a:lnSpc>
                <a:spcPts val="3619"/>
              </a:lnSpc>
              <a:spcBef>
                <a:spcPct val="0"/>
              </a:spcBef>
              <a:buFont typeface="Arial"/>
              <a:buChar char="•"/>
            </a:pPr>
            <a:r>
              <a:rPr lang="en-US" sz="2784" u="none" dirty="0">
                <a:latin typeface="Open Sauce"/>
              </a:rPr>
              <a:t>Without rapid diagnosis and in the absence of appropriate antiviral medications or vaccinations, the case fatality rate can reach 20%, especially in places with limited resources.</a:t>
            </a:r>
          </a:p>
          <a:p>
            <a:pPr algn="just">
              <a:lnSpc>
                <a:spcPts val="3619"/>
              </a:lnSpc>
              <a:spcBef>
                <a:spcPct val="0"/>
              </a:spcBef>
            </a:pPr>
            <a:endParaRPr lang="en-US" sz="2784" u="none" dirty="0">
              <a:latin typeface="Open Sauce"/>
            </a:endParaRPr>
          </a:p>
          <a:p>
            <a:pPr marL="601162" lvl="1" indent="-300581" algn="just">
              <a:lnSpc>
                <a:spcPts val="3619"/>
              </a:lnSpc>
              <a:spcBef>
                <a:spcPct val="0"/>
              </a:spcBef>
              <a:buFont typeface="Arial"/>
              <a:buChar char="•"/>
            </a:pPr>
            <a:r>
              <a:rPr lang="en-US" sz="2784" u="none" dirty="0">
                <a:latin typeface="Open Sauce"/>
              </a:rPr>
              <a:t>Many of the tropical nations where dengue is endemic also bear a heavy societal and  financial price</a:t>
            </a:r>
          </a:p>
          <a:p>
            <a:pPr algn="just">
              <a:lnSpc>
                <a:spcPts val="3619"/>
              </a:lnSpc>
              <a:spcBef>
                <a:spcPct val="0"/>
              </a:spcBef>
            </a:pPr>
            <a:endParaRPr lang="en-US" sz="2784" u="none" dirty="0">
              <a:latin typeface="Open Sauce"/>
            </a:endParaRPr>
          </a:p>
          <a:p>
            <a:pPr marL="601162" lvl="1" indent="-300581" algn="just">
              <a:lnSpc>
                <a:spcPts val="3619"/>
              </a:lnSpc>
              <a:spcBef>
                <a:spcPct val="0"/>
              </a:spcBef>
              <a:buFont typeface="Arial"/>
              <a:buChar char="•"/>
            </a:pPr>
            <a:r>
              <a:rPr lang="en-US" sz="2784" u="none" dirty="0">
                <a:latin typeface="Open Sauce"/>
              </a:rPr>
              <a:t>With the help of an accurate prediction of dengue incidence, one can stop further transmission and put  in place the necessary medical infrastructure at a specific outbreak site</a:t>
            </a:r>
          </a:p>
          <a:p>
            <a:pPr algn="just">
              <a:lnSpc>
                <a:spcPts val="3619"/>
              </a:lnSpc>
              <a:spcBef>
                <a:spcPct val="0"/>
              </a:spcBef>
            </a:pPr>
            <a:endParaRPr lang="en-US" sz="2784" u="none" dirty="0">
              <a:solidFill>
                <a:srgbClr val="007074"/>
              </a:solidFill>
              <a:latin typeface="Open Sauce"/>
            </a:endParaRPr>
          </a:p>
          <a:p>
            <a:pPr algn="just">
              <a:lnSpc>
                <a:spcPts val="3619"/>
              </a:lnSpc>
              <a:spcBef>
                <a:spcPct val="0"/>
              </a:spcBef>
            </a:pPr>
            <a:endParaRPr lang="en-US" sz="2784" u="none" dirty="0">
              <a:solidFill>
                <a:srgbClr val="007074"/>
              </a:solidFill>
              <a:latin typeface="Open Sauce"/>
            </a:endParaRPr>
          </a:p>
        </p:txBody>
      </p:sp>
      <p:sp>
        <p:nvSpPr>
          <p:cNvPr id="4" name="Freeform 4"/>
          <p:cNvSpPr/>
          <p:nvPr/>
        </p:nvSpPr>
        <p:spPr>
          <a:xfrm rot="-10800000">
            <a:off x="-356993" y="-406393"/>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6596044" y="4621028"/>
            <a:ext cx="47625" cy="4637272"/>
            <a:chOff x="0" y="0"/>
            <a:chExt cx="12543" cy="1221339"/>
          </a:xfrm>
        </p:grpSpPr>
        <p:sp>
          <p:nvSpPr>
            <p:cNvPr id="4" name="Freeform 4"/>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7074"/>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grpSp>
        <p:nvGrpSpPr>
          <p:cNvPr id="6" name="Group 6"/>
          <p:cNvGrpSpPr/>
          <p:nvPr/>
        </p:nvGrpSpPr>
        <p:grpSpPr>
          <a:xfrm>
            <a:off x="11644331" y="4621028"/>
            <a:ext cx="47625" cy="4637272"/>
            <a:chOff x="0" y="0"/>
            <a:chExt cx="12543" cy="1221339"/>
          </a:xfrm>
        </p:grpSpPr>
        <p:sp>
          <p:nvSpPr>
            <p:cNvPr id="7" name="Freeform 7"/>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7074"/>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9" name="Freeform 9"/>
          <p:cNvSpPr/>
          <p:nvPr/>
        </p:nvSpPr>
        <p:spPr>
          <a:xfrm>
            <a:off x="3406812" y="4685002"/>
            <a:ext cx="1375410" cy="1375410"/>
          </a:xfrm>
          <a:custGeom>
            <a:avLst/>
            <a:gdLst/>
            <a:ahLst/>
            <a:cxnLst/>
            <a:rect l="l" t="t" r="r" b="b"/>
            <a:pathLst>
              <a:path w="1375410" h="1375410">
                <a:moveTo>
                  <a:pt x="0" y="0"/>
                </a:moveTo>
                <a:lnTo>
                  <a:pt x="1375411" y="0"/>
                </a:lnTo>
                <a:lnTo>
                  <a:pt x="1375411" y="1375411"/>
                </a:lnTo>
                <a:lnTo>
                  <a:pt x="0" y="13754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8731379" y="4728302"/>
            <a:ext cx="1372339" cy="1372339"/>
          </a:xfrm>
          <a:custGeom>
            <a:avLst/>
            <a:gdLst/>
            <a:ahLst/>
            <a:cxnLst/>
            <a:rect l="l" t="t" r="r" b="b"/>
            <a:pathLst>
              <a:path w="1372339" h="1372339">
                <a:moveTo>
                  <a:pt x="0" y="0"/>
                </a:moveTo>
                <a:lnTo>
                  <a:pt x="1372339" y="0"/>
                </a:lnTo>
                <a:lnTo>
                  <a:pt x="1372339" y="1372339"/>
                </a:lnTo>
                <a:lnTo>
                  <a:pt x="0" y="137233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13501706" y="4728302"/>
            <a:ext cx="1412567" cy="1412567"/>
          </a:xfrm>
          <a:custGeom>
            <a:avLst/>
            <a:gdLst/>
            <a:ahLst/>
            <a:cxnLst/>
            <a:rect l="l" t="t" r="r" b="b"/>
            <a:pathLst>
              <a:path w="1412567" h="1412567">
                <a:moveTo>
                  <a:pt x="0" y="0"/>
                </a:moveTo>
                <a:lnTo>
                  <a:pt x="1412567" y="0"/>
                </a:lnTo>
                <a:lnTo>
                  <a:pt x="1412567" y="1412567"/>
                </a:lnTo>
                <a:lnTo>
                  <a:pt x="0" y="141256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12" name="Group 12"/>
          <p:cNvGrpSpPr/>
          <p:nvPr/>
        </p:nvGrpSpPr>
        <p:grpSpPr>
          <a:xfrm>
            <a:off x="1861344" y="265402"/>
            <a:ext cx="14557984" cy="3860326"/>
            <a:chOff x="0" y="0"/>
            <a:chExt cx="3834202" cy="1016711"/>
          </a:xfrm>
        </p:grpSpPr>
        <p:sp>
          <p:nvSpPr>
            <p:cNvPr id="13" name="Freeform 13"/>
            <p:cNvSpPr/>
            <p:nvPr/>
          </p:nvSpPr>
          <p:spPr>
            <a:xfrm>
              <a:off x="0" y="0"/>
              <a:ext cx="3834202" cy="1016711"/>
            </a:xfrm>
            <a:custGeom>
              <a:avLst/>
              <a:gdLst/>
              <a:ahLst/>
              <a:cxnLst/>
              <a:rect l="l" t="t" r="r" b="b"/>
              <a:pathLst>
                <a:path w="3834202" h="1016711">
                  <a:moveTo>
                    <a:pt x="0" y="0"/>
                  </a:moveTo>
                  <a:lnTo>
                    <a:pt x="3834202" y="0"/>
                  </a:lnTo>
                  <a:lnTo>
                    <a:pt x="3834202" y="1016711"/>
                  </a:lnTo>
                  <a:lnTo>
                    <a:pt x="0" y="1016711"/>
                  </a:lnTo>
                  <a:close/>
                </a:path>
              </a:pathLst>
            </a:custGeom>
            <a:solidFill>
              <a:srgbClr val="007074"/>
            </a:solidFill>
          </p:spPr>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15" name="TextBox 15"/>
          <p:cNvSpPr txBox="1"/>
          <p:nvPr/>
        </p:nvSpPr>
        <p:spPr>
          <a:xfrm>
            <a:off x="4375955" y="1327278"/>
            <a:ext cx="9515774" cy="1536843"/>
          </a:xfrm>
          <a:prstGeom prst="rect">
            <a:avLst/>
          </a:prstGeom>
        </p:spPr>
        <p:txBody>
          <a:bodyPr lIns="0" tIns="0" rIns="0" bIns="0" rtlCol="0" anchor="t">
            <a:spAutoFit/>
          </a:bodyPr>
          <a:lstStyle/>
          <a:p>
            <a:pPr marL="0" lvl="0" indent="0" algn="ctr">
              <a:lnSpc>
                <a:spcPts val="11502"/>
              </a:lnSpc>
              <a:spcBef>
                <a:spcPct val="0"/>
              </a:spcBef>
            </a:pPr>
            <a:r>
              <a:rPr lang="en-US" sz="8335" spc="816" dirty="0">
                <a:solidFill>
                  <a:srgbClr val="FFFFFF"/>
                </a:solidFill>
                <a:latin typeface="Codec Pro ExtraBold"/>
              </a:rPr>
              <a:t>OBJECTIVES</a:t>
            </a:r>
          </a:p>
        </p:txBody>
      </p:sp>
      <p:sp>
        <p:nvSpPr>
          <p:cNvPr id="16" name="TextBox 16"/>
          <p:cNvSpPr txBox="1"/>
          <p:nvPr/>
        </p:nvSpPr>
        <p:spPr>
          <a:xfrm>
            <a:off x="2729028" y="6264509"/>
            <a:ext cx="2732632" cy="803724"/>
          </a:xfrm>
          <a:prstGeom prst="rect">
            <a:avLst/>
          </a:prstGeom>
        </p:spPr>
        <p:txBody>
          <a:bodyPr lIns="0" tIns="0" rIns="0" bIns="0" rtlCol="0" anchor="t">
            <a:spAutoFit/>
          </a:bodyPr>
          <a:lstStyle/>
          <a:p>
            <a:pPr algn="ctr">
              <a:lnSpc>
                <a:spcPts val="3231"/>
              </a:lnSpc>
            </a:pPr>
            <a:r>
              <a:rPr lang="en-US" sz="2341" spc="229" dirty="0">
                <a:solidFill>
                  <a:srgbClr val="007074"/>
                </a:solidFill>
                <a:latin typeface="Open Sauce Bold"/>
              </a:rPr>
              <a:t>Outlier Detection</a:t>
            </a:r>
          </a:p>
        </p:txBody>
      </p:sp>
      <p:sp>
        <p:nvSpPr>
          <p:cNvPr id="17" name="TextBox 17"/>
          <p:cNvSpPr txBox="1"/>
          <p:nvPr/>
        </p:nvSpPr>
        <p:spPr>
          <a:xfrm>
            <a:off x="1861344" y="7367151"/>
            <a:ext cx="4468000" cy="2660087"/>
          </a:xfrm>
          <a:prstGeom prst="rect">
            <a:avLst/>
          </a:prstGeom>
        </p:spPr>
        <p:txBody>
          <a:bodyPr lIns="0" tIns="0" rIns="0" bIns="0" rtlCol="0" anchor="t">
            <a:spAutoFit/>
          </a:bodyPr>
          <a:lstStyle/>
          <a:p>
            <a:pPr algn="ctr">
              <a:lnSpc>
                <a:spcPts val="2959"/>
              </a:lnSpc>
            </a:pPr>
            <a:r>
              <a:rPr lang="en-US" sz="2144" spc="210" dirty="0">
                <a:latin typeface="Open Sauce"/>
              </a:rPr>
              <a:t>Z-Score has been calculated using the mean and standard deviation of the data and the areas with z score falling out of the range of -3 to +3 will be considered as outliers.</a:t>
            </a:r>
          </a:p>
        </p:txBody>
      </p:sp>
      <p:sp>
        <p:nvSpPr>
          <p:cNvPr id="18" name="TextBox 18"/>
          <p:cNvSpPr txBox="1"/>
          <p:nvPr/>
        </p:nvSpPr>
        <p:spPr>
          <a:xfrm>
            <a:off x="12825431" y="6264509"/>
            <a:ext cx="2732632" cy="803724"/>
          </a:xfrm>
          <a:prstGeom prst="rect">
            <a:avLst/>
          </a:prstGeom>
        </p:spPr>
        <p:txBody>
          <a:bodyPr lIns="0" tIns="0" rIns="0" bIns="0" rtlCol="0" anchor="t">
            <a:spAutoFit/>
          </a:bodyPr>
          <a:lstStyle/>
          <a:p>
            <a:pPr algn="ctr">
              <a:lnSpc>
                <a:spcPts val="3231"/>
              </a:lnSpc>
            </a:pPr>
            <a:r>
              <a:rPr lang="en-US" sz="2341" spc="229" dirty="0">
                <a:solidFill>
                  <a:srgbClr val="007074"/>
                </a:solidFill>
                <a:latin typeface="Open Sauce Bold"/>
              </a:rPr>
              <a:t>Hotspot Analysis</a:t>
            </a:r>
          </a:p>
        </p:txBody>
      </p:sp>
      <p:sp>
        <p:nvSpPr>
          <p:cNvPr id="19" name="TextBox 19"/>
          <p:cNvSpPr txBox="1"/>
          <p:nvPr/>
        </p:nvSpPr>
        <p:spPr>
          <a:xfrm>
            <a:off x="12272981" y="7514788"/>
            <a:ext cx="4468000" cy="1753490"/>
          </a:xfrm>
          <a:prstGeom prst="rect">
            <a:avLst/>
          </a:prstGeom>
        </p:spPr>
        <p:txBody>
          <a:bodyPr lIns="0" tIns="0" rIns="0" bIns="0" rtlCol="0" anchor="t">
            <a:spAutoFit/>
          </a:bodyPr>
          <a:lstStyle/>
          <a:p>
            <a:pPr algn="ctr">
              <a:lnSpc>
                <a:spcPts val="2821"/>
              </a:lnSpc>
            </a:pPr>
            <a:r>
              <a:rPr lang="en-US" sz="2044" spc="200" dirty="0">
                <a:latin typeface="Open Sauce"/>
              </a:rPr>
              <a:t>A Hotspot Analysis to identify the geographical locations which are most likely clusters for both the cases and deaths of dengue.</a:t>
            </a:r>
          </a:p>
        </p:txBody>
      </p:sp>
      <p:sp>
        <p:nvSpPr>
          <p:cNvPr id="20" name="TextBox 20"/>
          <p:cNvSpPr txBox="1"/>
          <p:nvPr/>
        </p:nvSpPr>
        <p:spPr>
          <a:xfrm>
            <a:off x="8051233" y="6264509"/>
            <a:ext cx="2732632" cy="803724"/>
          </a:xfrm>
          <a:prstGeom prst="rect">
            <a:avLst/>
          </a:prstGeom>
        </p:spPr>
        <p:txBody>
          <a:bodyPr lIns="0" tIns="0" rIns="0" bIns="0" rtlCol="0" anchor="t">
            <a:spAutoFit/>
          </a:bodyPr>
          <a:lstStyle/>
          <a:p>
            <a:pPr algn="ctr">
              <a:lnSpc>
                <a:spcPts val="3231"/>
              </a:lnSpc>
            </a:pPr>
            <a:r>
              <a:rPr lang="en-US" sz="2341" spc="229" dirty="0">
                <a:solidFill>
                  <a:srgbClr val="007074"/>
                </a:solidFill>
                <a:latin typeface="Open Sauce Bold"/>
              </a:rPr>
              <a:t>Descriptive Analysis</a:t>
            </a:r>
          </a:p>
        </p:txBody>
      </p:sp>
      <p:sp>
        <p:nvSpPr>
          <p:cNvPr id="21" name="TextBox 21"/>
          <p:cNvSpPr txBox="1"/>
          <p:nvPr/>
        </p:nvSpPr>
        <p:spPr>
          <a:xfrm>
            <a:off x="6910369" y="7357626"/>
            <a:ext cx="4468000" cy="2484013"/>
          </a:xfrm>
          <a:prstGeom prst="rect">
            <a:avLst/>
          </a:prstGeom>
        </p:spPr>
        <p:txBody>
          <a:bodyPr lIns="0" tIns="0" rIns="0" bIns="0" rtlCol="0" anchor="t">
            <a:spAutoFit/>
          </a:bodyPr>
          <a:lstStyle/>
          <a:p>
            <a:pPr algn="ctr">
              <a:lnSpc>
                <a:spcPts val="2821"/>
              </a:lnSpc>
            </a:pPr>
            <a:r>
              <a:rPr lang="en-US" sz="2044" spc="200" dirty="0">
                <a:latin typeface="Open Sauce"/>
              </a:rPr>
              <a:t>A Descriptive analysis on the data by observing the consistency of the states/UT's in cases and deaths using the ranking generated by coefficient of variation.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9093577" y="4957445"/>
            <a:ext cx="100846" cy="353060"/>
          </a:xfrm>
          <a:prstGeom prst="rect">
            <a:avLst/>
          </a:prstGeom>
        </p:spPr>
        <p:txBody>
          <a:bodyPr lIns="0" tIns="0" rIns="0" bIns="0" rtlCol="0" anchor="t">
            <a:spAutoFit/>
          </a:bodyPr>
          <a:lstStyle/>
          <a:p>
            <a:pPr algn="ctr">
              <a:lnSpc>
                <a:spcPts val="2859"/>
              </a:lnSpc>
              <a:spcBef>
                <a:spcPct val="0"/>
              </a:spcBef>
            </a:pPr>
            <a:r>
              <a:rPr lang="en-US" sz="2199" dirty="0">
                <a:solidFill>
                  <a:srgbClr val="007074"/>
                </a:solidFill>
                <a:latin typeface="Open Sauce"/>
              </a:rPr>
              <a:t>t</a:t>
            </a:r>
          </a:p>
        </p:txBody>
      </p:sp>
      <p:sp>
        <p:nvSpPr>
          <p:cNvPr id="4" name="TextBox 4"/>
          <p:cNvSpPr txBox="1"/>
          <p:nvPr/>
        </p:nvSpPr>
        <p:spPr>
          <a:xfrm>
            <a:off x="-50423" y="2681659"/>
            <a:ext cx="18288000" cy="8361007"/>
          </a:xfrm>
          <a:prstGeom prst="rect">
            <a:avLst/>
          </a:prstGeom>
        </p:spPr>
        <p:txBody>
          <a:bodyPr lIns="0" tIns="0" rIns="0" bIns="0" rtlCol="0" anchor="t">
            <a:spAutoFit/>
          </a:bodyPr>
          <a:lstStyle/>
          <a:p>
            <a:pPr marL="585088" lvl="1" indent="-292544">
              <a:lnSpc>
                <a:spcPts val="4092"/>
              </a:lnSpc>
              <a:buFont typeface="Arial"/>
              <a:buChar char="•"/>
            </a:pPr>
            <a:r>
              <a:rPr lang="en-US" sz="2709" dirty="0">
                <a:latin typeface="Open Sauce"/>
              </a:rPr>
              <a:t>Outliers are nothing but an extreme value that deviates from the other observations in the dataset. Outliers are caused due to the incorrect entry or computational error, in-reporting, sampling error, Exceptional but true value error.</a:t>
            </a:r>
          </a:p>
          <a:p>
            <a:pPr>
              <a:lnSpc>
                <a:spcPts val="4092"/>
              </a:lnSpc>
            </a:pPr>
            <a:endParaRPr lang="en-US" sz="2709" dirty="0">
              <a:latin typeface="Open Sauce"/>
            </a:endParaRPr>
          </a:p>
          <a:p>
            <a:pPr marL="585088" lvl="1" indent="-292544">
              <a:lnSpc>
                <a:spcPts val="4092"/>
              </a:lnSpc>
              <a:buFont typeface="Arial"/>
              <a:buChar char="•"/>
            </a:pPr>
            <a:r>
              <a:rPr lang="en-US" sz="2709" dirty="0">
                <a:latin typeface="Open Sauce"/>
              </a:rPr>
              <a:t>We have considered z score normalization technique for the purpose of analyzing the outliers. Each year's cases and deaths are normalized, and anomalies are noted. An outlier state is one whose z-score does not fall within the range of </a:t>
            </a:r>
            <a:r>
              <a:rPr lang="en-US" sz="2709" b="1" dirty="0">
                <a:latin typeface="Open Sauce"/>
              </a:rPr>
              <a:t>-3 to +3. </a:t>
            </a:r>
          </a:p>
          <a:p>
            <a:pPr>
              <a:lnSpc>
                <a:spcPts val="4092"/>
              </a:lnSpc>
            </a:pPr>
            <a:endParaRPr lang="en-US" sz="2709" dirty="0">
              <a:solidFill>
                <a:srgbClr val="007074"/>
              </a:solidFill>
              <a:latin typeface="Open Sauce"/>
            </a:endParaRPr>
          </a:p>
          <a:p>
            <a:pPr algn="ctr">
              <a:lnSpc>
                <a:spcPts val="4092"/>
              </a:lnSpc>
            </a:pPr>
            <a:r>
              <a:rPr lang="en-US" sz="2709" dirty="0">
                <a:solidFill>
                  <a:srgbClr val="007074"/>
                </a:solidFill>
                <a:latin typeface="Open Sauce"/>
              </a:rPr>
              <a:t>Z score = (x – μ) / σ</a:t>
            </a:r>
          </a:p>
          <a:p>
            <a:pPr algn="ctr">
              <a:lnSpc>
                <a:spcPts val="4092"/>
              </a:lnSpc>
            </a:pPr>
            <a:r>
              <a:rPr lang="en-US" sz="2709" dirty="0">
                <a:latin typeface="Open Sauce"/>
              </a:rPr>
              <a:t>where x is the original value,</a:t>
            </a:r>
          </a:p>
          <a:p>
            <a:pPr algn="ctr">
              <a:lnSpc>
                <a:spcPts val="4092"/>
              </a:lnSpc>
            </a:pPr>
            <a:r>
              <a:rPr lang="en-US" sz="2709" dirty="0">
                <a:latin typeface="Open Sauce"/>
              </a:rPr>
              <a:t> μ is the mean</a:t>
            </a:r>
          </a:p>
          <a:p>
            <a:pPr algn="ctr">
              <a:lnSpc>
                <a:spcPts val="4092"/>
              </a:lnSpc>
            </a:pPr>
            <a:r>
              <a:rPr lang="en-US" sz="2709" dirty="0">
                <a:latin typeface="Open Sauce"/>
              </a:rPr>
              <a:t>.  σ is the standard deviation</a:t>
            </a:r>
          </a:p>
          <a:p>
            <a:pPr algn="ctr">
              <a:lnSpc>
                <a:spcPts val="4092"/>
              </a:lnSpc>
            </a:pPr>
            <a:endParaRPr lang="en-US" sz="2709" dirty="0">
              <a:solidFill>
                <a:srgbClr val="007074"/>
              </a:solidFill>
              <a:latin typeface="Open Sauce"/>
            </a:endParaRPr>
          </a:p>
          <a:p>
            <a:pPr marL="585088" lvl="1" indent="-292544">
              <a:lnSpc>
                <a:spcPts val="4092"/>
              </a:lnSpc>
              <a:buFont typeface="Arial"/>
              <a:buChar char="•"/>
            </a:pPr>
            <a:r>
              <a:rPr lang="en-US" sz="2709" dirty="0">
                <a:latin typeface="Open Sauce"/>
              </a:rPr>
              <a:t>The outlier present in the data are not considered because it inflates the mean and standard deviation.</a:t>
            </a:r>
          </a:p>
          <a:p>
            <a:pPr>
              <a:lnSpc>
                <a:spcPts val="4092"/>
              </a:lnSpc>
            </a:pPr>
            <a:endParaRPr lang="en-US" sz="2709" dirty="0">
              <a:solidFill>
                <a:srgbClr val="007074"/>
              </a:solidFill>
              <a:latin typeface="Open Sauce"/>
            </a:endParaRPr>
          </a:p>
          <a:p>
            <a:pPr>
              <a:lnSpc>
                <a:spcPts val="4092"/>
              </a:lnSpc>
            </a:pPr>
            <a:endParaRPr lang="en-US" sz="2709" dirty="0">
              <a:solidFill>
                <a:srgbClr val="007074"/>
              </a:solidFill>
              <a:latin typeface="Open Sauce"/>
            </a:endParaRPr>
          </a:p>
        </p:txBody>
      </p:sp>
      <p:sp>
        <p:nvSpPr>
          <p:cNvPr id="5" name="TextBox 5"/>
          <p:cNvSpPr txBox="1"/>
          <p:nvPr/>
        </p:nvSpPr>
        <p:spPr>
          <a:xfrm>
            <a:off x="1028700" y="904875"/>
            <a:ext cx="6919381" cy="1115590"/>
          </a:xfrm>
          <a:prstGeom prst="rect">
            <a:avLst/>
          </a:prstGeom>
        </p:spPr>
        <p:txBody>
          <a:bodyPr lIns="0" tIns="0" rIns="0" bIns="0" rtlCol="0" anchor="t">
            <a:spAutoFit/>
          </a:bodyPr>
          <a:lstStyle/>
          <a:p>
            <a:pPr algn="ctr">
              <a:lnSpc>
                <a:spcPts val="9118"/>
              </a:lnSpc>
            </a:pPr>
            <a:r>
              <a:rPr lang="en-US" sz="6512" dirty="0">
                <a:solidFill>
                  <a:srgbClr val="007074"/>
                </a:solidFill>
                <a:latin typeface="Canva Sans Bold"/>
              </a:rPr>
              <a:t>Outlier Analysis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028700" y="1318531"/>
            <a:ext cx="8171111" cy="870286"/>
          </a:xfrm>
          <a:prstGeom prst="rect">
            <a:avLst/>
          </a:prstGeom>
        </p:spPr>
        <p:txBody>
          <a:bodyPr lIns="0" tIns="0" rIns="0" bIns="0" rtlCol="0" anchor="t">
            <a:spAutoFit/>
          </a:bodyPr>
          <a:lstStyle/>
          <a:p>
            <a:pPr marL="0" lvl="0" indent="0" algn="l">
              <a:lnSpc>
                <a:spcPts val="5862"/>
              </a:lnSpc>
              <a:spcBef>
                <a:spcPct val="0"/>
              </a:spcBef>
            </a:pPr>
            <a:r>
              <a:rPr lang="en-US" sz="5921" spc="207" dirty="0">
                <a:solidFill>
                  <a:srgbClr val="007074"/>
                </a:solidFill>
                <a:latin typeface="Codec Pro ExtraBold"/>
              </a:rPr>
              <a:t>Descriptive Analysis</a:t>
            </a:r>
          </a:p>
        </p:txBody>
      </p:sp>
      <p:sp>
        <p:nvSpPr>
          <p:cNvPr id="3" name="Freeform 3"/>
          <p:cNvSpPr/>
          <p:nvPr/>
        </p:nvSpPr>
        <p:spPr>
          <a:xfrm rot="-10800000">
            <a:off x="-355544" y="0"/>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301234" y="2912354"/>
            <a:ext cx="16467804" cy="6700168"/>
          </a:xfrm>
          <a:prstGeom prst="rect">
            <a:avLst/>
          </a:prstGeom>
        </p:spPr>
        <p:txBody>
          <a:bodyPr lIns="0" tIns="0" rIns="0" bIns="0" rtlCol="0" anchor="t">
            <a:spAutoFit/>
          </a:bodyPr>
          <a:lstStyle/>
          <a:p>
            <a:pPr algn="just">
              <a:lnSpc>
                <a:spcPts val="3517"/>
              </a:lnSpc>
            </a:pPr>
            <a:endParaRPr dirty="0"/>
          </a:p>
          <a:p>
            <a:pPr marL="584174" lvl="1" indent="-292087" algn="just">
              <a:lnSpc>
                <a:spcPts val="3517"/>
              </a:lnSpc>
              <a:buFont typeface="Arial"/>
              <a:buChar char="•"/>
            </a:pPr>
            <a:r>
              <a:rPr lang="en-US" sz="2705" dirty="0">
                <a:latin typeface="Open Sauce"/>
              </a:rPr>
              <a:t>The Coefficient of Variation is one of the statistical measures of dispersion, which helps in comparing the variation from  one data to another. </a:t>
            </a:r>
          </a:p>
          <a:p>
            <a:pPr algn="just">
              <a:lnSpc>
                <a:spcPts val="3517"/>
              </a:lnSpc>
            </a:pPr>
            <a:endParaRPr lang="en-US" sz="2705" dirty="0">
              <a:latin typeface="Open Sauce"/>
            </a:endParaRPr>
          </a:p>
          <a:p>
            <a:pPr marL="584174" lvl="1" indent="-292087" algn="just">
              <a:lnSpc>
                <a:spcPts val="3517"/>
              </a:lnSpc>
              <a:buFont typeface="Arial"/>
              <a:buChar char="•"/>
            </a:pPr>
            <a:r>
              <a:rPr lang="en-US" sz="2705" dirty="0">
                <a:latin typeface="Open Sauce"/>
              </a:rPr>
              <a:t>Hence, we have computed the Coefficient of Variation to analyze the variation between</a:t>
            </a:r>
          </a:p>
          <a:p>
            <a:pPr algn="just">
              <a:lnSpc>
                <a:spcPts val="3517"/>
              </a:lnSpc>
            </a:pPr>
            <a:r>
              <a:rPr lang="en-US" sz="2705" dirty="0">
                <a:latin typeface="Open Sauce"/>
              </a:rPr>
              <a:t>       different years which is causing the dengue and the deaths.</a:t>
            </a:r>
          </a:p>
          <a:p>
            <a:pPr algn="just">
              <a:lnSpc>
                <a:spcPts val="3517"/>
              </a:lnSpc>
            </a:pPr>
            <a:endParaRPr lang="en-US" sz="2705" dirty="0">
              <a:solidFill>
                <a:srgbClr val="007074"/>
              </a:solidFill>
              <a:latin typeface="Open Sauce"/>
            </a:endParaRPr>
          </a:p>
          <a:p>
            <a:pPr algn="just">
              <a:lnSpc>
                <a:spcPts val="3517"/>
              </a:lnSpc>
            </a:pPr>
            <a:r>
              <a:rPr lang="en-US" sz="2705" dirty="0">
                <a:solidFill>
                  <a:srgbClr val="007074"/>
                </a:solidFill>
                <a:latin typeface="Open Sauce"/>
              </a:rPr>
              <a:t>            </a:t>
            </a:r>
            <a:r>
              <a:rPr lang="en-US" sz="2705" dirty="0">
                <a:solidFill>
                  <a:srgbClr val="007074"/>
                </a:solidFill>
                <a:latin typeface="Open Sauce Bold"/>
              </a:rPr>
              <a:t>Coefficient of Variation (CV) = ( σ /𝑥̅ )*100</a:t>
            </a:r>
            <a:r>
              <a:rPr lang="en-US" sz="2705" dirty="0">
                <a:solidFill>
                  <a:srgbClr val="007074"/>
                </a:solidFill>
                <a:latin typeface="Open Sauce"/>
              </a:rPr>
              <a:t> </a:t>
            </a:r>
          </a:p>
          <a:p>
            <a:pPr algn="just">
              <a:lnSpc>
                <a:spcPts val="3517"/>
              </a:lnSpc>
            </a:pPr>
            <a:r>
              <a:rPr lang="en-US" sz="2705" dirty="0">
                <a:solidFill>
                  <a:srgbClr val="007074"/>
                </a:solidFill>
                <a:latin typeface="Open Sauce"/>
              </a:rPr>
              <a:t>      </a:t>
            </a:r>
          </a:p>
          <a:p>
            <a:pPr algn="just">
              <a:lnSpc>
                <a:spcPts val="3517"/>
              </a:lnSpc>
            </a:pPr>
            <a:r>
              <a:rPr lang="en-US" sz="2705" dirty="0">
                <a:latin typeface="Open Sauce"/>
              </a:rPr>
              <a:t>            where      </a:t>
            </a:r>
          </a:p>
          <a:p>
            <a:pPr algn="just">
              <a:lnSpc>
                <a:spcPts val="3517"/>
              </a:lnSpc>
            </a:pPr>
            <a:r>
              <a:rPr lang="en-US" sz="2705" dirty="0">
                <a:latin typeface="Open Sauce"/>
              </a:rPr>
              <a:t>                  σ = Standard Deviation</a:t>
            </a:r>
          </a:p>
          <a:p>
            <a:pPr algn="just">
              <a:lnSpc>
                <a:spcPts val="3517"/>
              </a:lnSpc>
            </a:pPr>
            <a:r>
              <a:rPr lang="en-US" sz="2705" dirty="0">
                <a:latin typeface="Open Sauce"/>
              </a:rPr>
              <a:t>                   𝑥̅ = Mean of the data</a:t>
            </a:r>
          </a:p>
          <a:p>
            <a:pPr algn="just">
              <a:lnSpc>
                <a:spcPts val="3517"/>
              </a:lnSpc>
            </a:pPr>
            <a:endParaRPr lang="en-US" sz="2705" dirty="0">
              <a:latin typeface="Open Sauce"/>
            </a:endParaRPr>
          </a:p>
          <a:p>
            <a:pPr marL="584174" lvl="1" indent="-292087" algn="just">
              <a:lnSpc>
                <a:spcPts val="3517"/>
              </a:lnSpc>
              <a:buFont typeface="Arial"/>
              <a:buChar char="•"/>
            </a:pPr>
            <a:r>
              <a:rPr lang="en-US" sz="2705" dirty="0">
                <a:latin typeface="Open Sauce"/>
              </a:rPr>
              <a:t>We have calculated the mean and standard deviation during the period 2015 to 2022 and computed the coefficient of variation for every state and ranked them accordingly.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240295" y="1318531"/>
            <a:ext cx="6898482" cy="870286"/>
          </a:xfrm>
          <a:prstGeom prst="rect">
            <a:avLst/>
          </a:prstGeom>
        </p:spPr>
        <p:txBody>
          <a:bodyPr lIns="0" tIns="0" rIns="0" bIns="0" rtlCol="0" anchor="t">
            <a:spAutoFit/>
          </a:bodyPr>
          <a:lstStyle/>
          <a:p>
            <a:pPr marL="0" lvl="0" indent="0" algn="l">
              <a:lnSpc>
                <a:spcPts val="5862"/>
              </a:lnSpc>
              <a:spcBef>
                <a:spcPct val="0"/>
              </a:spcBef>
            </a:pPr>
            <a:r>
              <a:rPr lang="en-US" sz="5921" spc="207" dirty="0">
                <a:solidFill>
                  <a:srgbClr val="007074"/>
                </a:solidFill>
                <a:latin typeface="Codec Pro ExtraBold"/>
              </a:rPr>
              <a:t>Hotspot Analysis</a:t>
            </a:r>
          </a:p>
        </p:txBody>
      </p:sp>
      <p:sp>
        <p:nvSpPr>
          <p:cNvPr id="3" name="Freeform 3"/>
          <p:cNvSpPr/>
          <p:nvPr/>
        </p:nvSpPr>
        <p:spPr>
          <a:xfrm rot="-10800000">
            <a:off x="-305814" y="-227266"/>
            <a:ext cx="8744064" cy="2511931"/>
          </a:xfrm>
          <a:custGeom>
            <a:avLst/>
            <a:gdLst/>
            <a:ahLst/>
            <a:cxnLst/>
            <a:rect l="l" t="t" r="r" b="b"/>
            <a:pathLst>
              <a:path w="8744064" h="2511931">
                <a:moveTo>
                  <a:pt x="0" y="0"/>
                </a:moveTo>
                <a:lnTo>
                  <a:pt x="8744064" y="0"/>
                </a:lnTo>
                <a:lnTo>
                  <a:pt x="8744064" y="2511932"/>
                </a:lnTo>
                <a:lnTo>
                  <a:pt x="0" y="25119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35850" y="2809608"/>
            <a:ext cx="18152150" cy="6783652"/>
          </a:xfrm>
          <a:prstGeom prst="rect">
            <a:avLst/>
          </a:prstGeom>
        </p:spPr>
        <p:txBody>
          <a:bodyPr lIns="0" tIns="0" rIns="0" bIns="0" rtlCol="0" anchor="t">
            <a:spAutoFit/>
          </a:bodyPr>
          <a:lstStyle/>
          <a:p>
            <a:pPr marL="585088" lvl="1" indent="-292544">
              <a:lnSpc>
                <a:spcPts val="4092"/>
              </a:lnSpc>
              <a:buFont typeface="Arial"/>
              <a:buChar char="•"/>
            </a:pPr>
            <a:r>
              <a:rPr lang="en-US" sz="2709" dirty="0">
                <a:latin typeface="Open Sauce"/>
              </a:rPr>
              <a:t>Hotspot analysis is helpful in identifying the clusters of the cases and deaths of the dengue over the years. The analysis of point distributions, or spatial arrangements of points in space, led to the development of hotspot detection.  </a:t>
            </a:r>
          </a:p>
          <a:p>
            <a:pPr>
              <a:lnSpc>
                <a:spcPts val="4092"/>
              </a:lnSpc>
            </a:pPr>
            <a:endParaRPr lang="en-US" sz="2709" dirty="0">
              <a:latin typeface="Open Sauce"/>
            </a:endParaRPr>
          </a:p>
          <a:p>
            <a:pPr marL="585088" lvl="1" indent="-292544">
              <a:lnSpc>
                <a:spcPts val="4092"/>
              </a:lnSpc>
              <a:buFont typeface="Arial"/>
              <a:buChar char="•"/>
            </a:pPr>
            <a:r>
              <a:rPr lang="en-US" sz="2709" dirty="0">
                <a:latin typeface="Open Sauce"/>
              </a:rPr>
              <a:t>The major three files needed for hotspot analysis are as follows:</a:t>
            </a:r>
          </a:p>
          <a:p>
            <a:pPr>
              <a:lnSpc>
                <a:spcPts val="4092"/>
              </a:lnSpc>
            </a:pPr>
            <a:endParaRPr lang="en-US" sz="2709" dirty="0">
              <a:solidFill>
                <a:srgbClr val="007074"/>
              </a:solidFill>
              <a:latin typeface="Open Sauce"/>
            </a:endParaRPr>
          </a:p>
          <a:p>
            <a:pPr marL="585088" lvl="1" indent="-292544">
              <a:lnSpc>
                <a:spcPts val="4092"/>
              </a:lnSpc>
              <a:buFont typeface="Arial"/>
              <a:buChar char="•"/>
            </a:pPr>
            <a:r>
              <a:rPr lang="en-US" sz="2709" dirty="0">
                <a:latin typeface="Open Sauce"/>
              </a:rPr>
              <a:t>1. </a:t>
            </a:r>
            <a:r>
              <a:rPr lang="en-US" sz="2709" dirty="0">
                <a:solidFill>
                  <a:srgbClr val="007074"/>
                </a:solidFill>
                <a:latin typeface="Open Sauce Bold"/>
              </a:rPr>
              <a:t>Case file</a:t>
            </a:r>
            <a:r>
              <a:rPr lang="en-US" sz="2709" dirty="0">
                <a:solidFill>
                  <a:srgbClr val="007074"/>
                </a:solidFill>
                <a:latin typeface="Open Sauce"/>
              </a:rPr>
              <a:t>, </a:t>
            </a:r>
            <a:r>
              <a:rPr lang="en-US" sz="2709" dirty="0">
                <a:latin typeface="Open Sauce"/>
              </a:rPr>
              <a:t>which contains information on the number of incidents in the area.</a:t>
            </a:r>
          </a:p>
          <a:p>
            <a:pPr marL="585088" lvl="1" indent="-292544">
              <a:lnSpc>
                <a:spcPts val="4092"/>
              </a:lnSpc>
              <a:buFont typeface="Arial"/>
              <a:buChar char="•"/>
            </a:pPr>
            <a:r>
              <a:rPr lang="en-US" sz="2709" dirty="0">
                <a:latin typeface="Open Sauce"/>
              </a:rPr>
              <a:t>2. The</a:t>
            </a:r>
            <a:r>
              <a:rPr lang="en-US" sz="2709" dirty="0">
                <a:solidFill>
                  <a:srgbClr val="007074"/>
                </a:solidFill>
                <a:latin typeface="Open Sauce"/>
              </a:rPr>
              <a:t> </a:t>
            </a:r>
            <a:r>
              <a:rPr lang="en-US" sz="2709" dirty="0">
                <a:solidFill>
                  <a:srgbClr val="007074"/>
                </a:solidFill>
                <a:latin typeface="Open Sauce Bold"/>
              </a:rPr>
              <a:t>Population file</a:t>
            </a:r>
            <a:r>
              <a:rPr lang="en-US" sz="2709" dirty="0">
                <a:solidFill>
                  <a:srgbClr val="007074"/>
                </a:solidFill>
                <a:latin typeface="Open Sauce"/>
              </a:rPr>
              <a:t> </a:t>
            </a:r>
            <a:r>
              <a:rPr lang="en-US" sz="2709" dirty="0">
                <a:latin typeface="Open Sauce"/>
              </a:rPr>
              <a:t>contains information about the population in the area.</a:t>
            </a:r>
          </a:p>
          <a:p>
            <a:pPr marL="585088" lvl="1" indent="-292544">
              <a:lnSpc>
                <a:spcPts val="4092"/>
              </a:lnSpc>
              <a:buFont typeface="Arial"/>
              <a:buChar char="•"/>
            </a:pPr>
            <a:r>
              <a:rPr lang="en-US" sz="2709" dirty="0">
                <a:latin typeface="Open Sauce"/>
              </a:rPr>
              <a:t>3.</a:t>
            </a:r>
            <a:r>
              <a:rPr lang="en-US" sz="2709" dirty="0">
                <a:solidFill>
                  <a:srgbClr val="007074"/>
                </a:solidFill>
                <a:latin typeface="Open Sauce"/>
              </a:rPr>
              <a:t> </a:t>
            </a:r>
            <a:r>
              <a:rPr lang="en-US" sz="2709" dirty="0">
                <a:latin typeface="Open Sauce"/>
              </a:rPr>
              <a:t>The</a:t>
            </a:r>
            <a:r>
              <a:rPr lang="en-US" sz="2709" dirty="0">
                <a:solidFill>
                  <a:srgbClr val="007074"/>
                </a:solidFill>
                <a:latin typeface="Open Sauce"/>
              </a:rPr>
              <a:t> </a:t>
            </a:r>
            <a:r>
              <a:rPr lang="en-US" sz="2709" dirty="0">
                <a:solidFill>
                  <a:srgbClr val="007074"/>
                </a:solidFill>
                <a:latin typeface="Open Sauce Bold"/>
              </a:rPr>
              <a:t>Location file</a:t>
            </a:r>
            <a:r>
              <a:rPr lang="en-US" sz="2709" dirty="0">
                <a:solidFill>
                  <a:srgbClr val="007074"/>
                </a:solidFill>
                <a:latin typeface="Open Sauce"/>
              </a:rPr>
              <a:t> </a:t>
            </a:r>
            <a:r>
              <a:rPr lang="en-US" sz="2709" dirty="0">
                <a:latin typeface="Open Sauce"/>
              </a:rPr>
              <a:t>consists of the details of the longitude and latitude of the geographical area.</a:t>
            </a:r>
          </a:p>
          <a:p>
            <a:pPr>
              <a:lnSpc>
                <a:spcPts val="4092"/>
              </a:lnSpc>
            </a:pPr>
            <a:endParaRPr lang="en-US" sz="2709" dirty="0">
              <a:latin typeface="Open Sauce"/>
            </a:endParaRPr>
          </a:p>
          <a:p>
            <a:pPr marL="585088" lvl="1" indent="-292544">
              <a:lnSpc>
                <a:spcPts val="4092"/>
              </a:lnSpc>
              <a:buFont typeface="Arial"/>
              <a:buChar char="•"/>
            </a:pPr>
            <a:r>
              <a:rPr lang="en-US" sz="2709" dirty="0">
                <a:latin typeface="Open Sauce"/>
              </a:rPr>
              <a:t>With the use of these three files, hotspot analysis will enable us to pinpoint the primary cluster, secondary cluster, tertiary cluster, etc. that is most likely to have the most events. And doing so assists in determining the severity and consistency of the clusters over time.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856577324"/>
              </p:ext>
            </p:extLst>
          </p:nvPr>
        </p:nvGraphicFramePr>
        <p:xfrm>
          <a:off x="10323005" y="490538"/>
          <a:ext cx="7315200" cy="9725028"/>
        </p:xfrm>
        <a:graphic>
          <a:graphicData uri="http://schemas.openxmlformats.org/drawingml/2006/table">
            <a:tbl>
              <a:tblPr/>
              <a:tblGrid>
                <a:gridCol w="2438400">
                  <a:extLst>
                    <a:ext uri="{9D8B030D-6E8A-4147-A177-3AD203B41FA5}">
                      <a16:colId xmlns:a16="http://schemas.microsoft.com/office/drawing/2014/main" xmlns="" val="20000"/>
                    </a:ext>
                  </a:extLst>
                </a:gridCol>
                <a:gridCol w="2438400">
                  <a:extLst>
                    <a:ext uri="{9D8B030D-6E8A-4147-A177-3AD203B41FA5}">
                      <a16:colId xmlns:a16="http://schemas.microsoft.com/office/drawing/2014/main" xmlns="" val="20001"/>
                    </a:ext>
                  </a:extLst>
                </a:gridCol>
                <a:gridCol w="2438400">
                  <a:extLst>
                    <a:ext uri="{9D8B030D-6E8A-4147-A177-3AD203B41FA5}">
                      <a16:colId xmlns:a16="http://schemas.microsoft.com/office/drawing/2014/main" xmlns="" val="20002"/>
                    </a:ext>
                  </a:extLst>
                </a:gridCol>
              </a:tblGrid>
              <a:tr h="1080558">
                <a:tc>
                  <a:txBody>
                    <a:bodyPr/>
                    <a:lstStyle/>
                    <a:p>
                      <a:pPr algn="ctr">
                        <a:lnSpc>
                          <a:spcPts val="4899"/>
                        </a:lnSpc>
                        <a:defRPr/>
                      </a:pPr>
                      <a:r>
                        <a:rPr lang="en-US" sz="3499" dirty="0">
                          <a:solidFill>
                            <a:srgbClr val="007074"/>
                          </a:solidFill>
                          <a:latin typeface="Open Sauce Bold"/>
                        </a:rPr>
                        <a:t>Year</a:t>
                      </a:r>
                      <a:endParaRPr lang="en-US" sz="1100" dirty="0"/>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4899"/>
                        </a:lnSpc>
                        <a:defRPr/>
                      </a:pPr>
                      <a:r>
                        <a:rPr lang="en-US" sz="3499" dirty="0">
                          <a:solidFill>
                            <a:srgbClr val="007074"/>
                          </a:solidFill>
                          <a:latin typeface="Open Sauce Bold"/>
                        </a:rPr>
                        <a:t>Cases</a:t>
                      </a:r>
                      <a:endParaRPr lang="en-US" sz="1100" dirty="0"/>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4899"/>
                        </a:lnSpc>
                        <a:defRPr/>
                      </a:pPr>
                      <a:r>
                        <a:rPr lang="en-US" sz="3499" dirty="0">
                          <a:solidFill>
                            <a:srgbClr val="007074"/>
                          </a:solidFill>
                          <a:latin typeface="Open Sauce Bold"/>
                        </a:rPr>
                        <a:t>Deaths</a:t>
                      </a:r>
                      <a:endParaRPr lang="en-US" sz="1100" dirty="0"/>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0"/>
                  </a:ext>
                </a:extLst>
              </a:tr>
              <a:tr h="1023184">
                <a:tc>
                  <a:txBody>
                    <a:bodyPr/>
                    <a:lstStyle/>
                    <a:p>
                      <a:pPr algn="ctr">
                        <a:lnSpc>
                          <a:spcPts val="3779"/>
                        </a:lnSpc>
                        <a:defRPr/>
                      </a:pPr>
                      <a:r>
                        <a:rPr lang="en-US" sz="2699" dirty="0">
                          <a:solidFill>
                            <a:schemeClr val="tx1"/>
                          </a:solidFill>
                          <a:latin typeface="Open Sauce Bold"/>
                        </a:rPr>
                        <a:t>2015</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Delhi</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Delhi</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1"/>
                  </a:ext>
                </a:extLst>
              </a:tr>
              <a:tr h="1252683">
                <a:tc>
                  <a:txBody>
                    <a:bodyPr/>
                    <a:lstStyle/>
                    <a:p>
                      <a:pPr algn="ctr">
                        <a:lnSpc>
                          <a:spcPts val="3779"/>
                        </a:lnSpc>
                        <a:defRPr/>
                      </a:pPr>
                      <a:r>
                        <a:rPr lang="en-US" sz="2699" dirty="0">
                          <a:solidFill>
                            <a:schemeClr val="tx1"/>
                          </a:solidFill>
                          <a:latin typeface="Open Sauce Bold"/>
                        </a:rPr>
                        <a:t>2016</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West Bengal</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Uttar Pradesh</a:t>
                      </a:r>
                      <a:endParaRPr lang="en-US" sz="1100" dirty="0">
                        <a:solidFill>
                          <a:schemeClr val="tx1"/>
                        </a:solidFill>
                      </a:endParaRPr>
                    </a:p>
                    <a:p>
                      <a:pPr algn="ctr">
                        <a:lnSpc>
                          <a:spcPts val="3219"/>
                        </a:lnSpc>
                      </a:pPr>
                      <a:r>
                        <a:rPr lang="en-US" sz="2299" dirty="0">
                          <a:solidFill>
                            <a:schemeClr val="tx1"/>
                          </a:solidFill>
                          <a:latin typeface="Open Sauce Bold"/>
                        </a:rPr>
                        <a:t>West Bengal</a:t>
                      </a: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2"/>
                  </a:ext>
                </a:extLst>
              </a:tr>
              <a:tr h="1252683">
                <a:tc>
                  <a:txBody>
                    <a:bodyPr/>
                    <a:lstStyle/>
                    <a:p>
                      <a:pPr algn="ctr">
                        <a:lnSpc>
                          <a:spcPts val="3779"/>
                        </a:lnSpc>
                        <a:defRPr/>
                      </a:pPr>
                      <a:r>
                        <a:rPr lang="en-US" sz="2699" dirty="0">
                          <a:solidFill>
                            <a:schemeClr val="tx1"/>
                          </a:solidFill>
                          <a:latin typeface="Open Sauce Bold"/>
                        </a:rPr>
                        <a:t>2017</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West Bengal</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Maharashtra</a:t>
                      </a:r>
                      <a:endParaRPr lang="en-US" sz="1100" dirty="0">
                        <a:solidFill>
                          <a:schemeClr val="tx1"/>
                        </a:solidFill>
                      </a:endParaRPr>
                    </a:p>
                    <a:p>
                      <a:pPr algn="ctr">
                        <a:lnSpc>
                          <a:spcPts val="3219"/>
                        </a:lnSpc>
                      </a:pPr>
                      <a:r>
                        <a:rPr lang="en-US" sz="2299" dirty="0">
                          <a:solidFill>
                            <a:schemeClr val="tx1"/>
                          </a:solidFill>
                          <a:latin typeface="Open Sauce Bold"/>
                        </a:rPr>
                        <a:t>Tamilnadu</a:t>
                      </a: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3"/>
                  </a:ext>
                </a:extLst>
              </a:tr>
              <a:tr h="1023184">
                <a:tc>
                  <a:txBody>
                    <a:bodyPr/>
                    <a:lstStyle/>
                    <a:p>
                      <a:pPr algn="ctr">
                        <a:lnSpc>
                          <a:spcPts val="3779"/>
                        </a:lnSpc>
                        <a:defRPr/>
                      </a:pPr>
                      <a:r>
                        <a:rPr lang="en-US" sz="2699" dirty="0">
                          <a:solidFill>
                            <a:schemeClr val="tx1"/>
                          </a:solidFill>
                          <a:latin typeface="Open Sauce Bold"/>
                        </a:rPr>
                        <a:t>2018</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Punjab</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Maharashtra</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4"/>
                  </a:ext>
                </a:extLst>
              </a:tr>
              <a:tr h="1023184">
                <a:tc>
                  <a:txBody>
                    <a:bodyPr/>
                    <a:lstStyle/>
                    <a:p>
                      <a:pPr algn="ctr">
                        <a:lnSpc>
                          <a:spcPts val="3779"/>
                        </a:lnSpc>
                        <a:defRPr/>
                      </a:pPr>
                      <a:r>
                        <a:rPr lang="en-US" sz="2699" dirty="0">
                          <a:solidFill>
                            <a:schemeClr val="tx1"/>
                          </a:solidFill>
                          <a:latin typeface="Open Sauce Bold"/>
                        </a:rPr>
                        <a:t>2019</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Maharashtra</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5"/>
                  </a:ext>
                </a:extLst>
              </a:tr>
              <a:tr h="1023184">
                <a:tc>
                  <a:txBody>
                    <a:bodyPr/>
                    <a:lstStyle/>
                    <a:p>
                      <a:pPr algn="ctr">
                        <a:lnSpc>
                          <a:spcPts val="3779"/>
                        </a:lnSpc>
                        <a:defRPr/>
                      </a:pPr>
                      <a:r>
                        <a:rPr lang="en-US" sz="2699" dirty="0">
                          <a:solidFill>
                            <a:schemeClr val="tx1"/>
                          </a:solidFill>
                          <a:latin typeface="Open Sauce Bold"/>
                        </a:rPr>
                        <a:t>2020</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Punjab</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Punjab</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6"/>
                  </a:ext>
                </a:extLst>
              </a:tr>
              <a:tr h="1023184">
                <a:tc>
                  <a:txBody>
                    <a:bodyPr/>
                    <a:lstStyle/>
                    <a:p>
                      <a:pPr algn="ctr">
                        <a:lnSpc>
                          <a:spcPts val="3779"/>
                        </a:lnSpc>
                        <a:defRPr/>
                      </a:pPr>
                      <a:r>
                        <a:rPr lang="en-US" sz="2699" dirty="0">
                          <a:solidFill>
                            <a:schemeClr val="tx1"/>
                          </a:solidFill>
                          <a:latin typeface="Open Sauce Bold"/>
                        </a:rPr>
                        <a:t>2021</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Uttar Pradesh</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Rajasthan</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7"/>
                  </a:ext>
                </a:extLst>
              </a:tr>
              <a:tr h="1023184">
                <a:tc>
                  <a:txBody>
                    <a:bodyPr/>
                    <a:lstStyle/>
                    <a:p>
                      <a:pPr algn="ctr">
                        <a:lnSpc>
                          <a:spcPts val="3779"/>
                        </a:lnSpc>
                        <a:defRPr/>
                      </a:pPr>
                      <a:r>
                        <a:rPr lang="en-US" sz="2699" dirty="0">
                          <a:solidFill>
                            <a:schemeClr val="tx1"/>
                          </a:solidFill>
                          <a:latin typeface="Open Sauce Bold"/>
                        </a:rPr>
                        <a:t>2022</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West Bengal</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219"/>
                        </a:lnSpc>
                        <a:defRPr/>
                      </a:pPr>
                      <a:r>
                        <a:rPr lang="en-US" sz="2299" dirty="0">
                          <a:solidFill>
                            <a:schemeClr val="tx1"/>
                          </a:solidFill>
                          <a:latin typeface="Open Sauce Bold"/>
                        </a:rPr>
                        <a:t>-</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3" name="Freeform 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028700" y="971550"/>
            <a:ext cx="6466144" cy="2108073"/>
          </a:xfrm>
          <a:prstGeom prst="rect">
            <a:avLst/>
          </a:prstGeom>
        </p:spPr>
        <p:txBody>
          <a:bodyPr lIns="0" tIns="0" rIns="0" bIns="0" rtlCol="0" anchor="t">
            <a:spAutoFit/>
          </a:bodyPr>
          <a:lstStyle/>
          <a:p>
            <a:pPr algn="ctr">
              <a:lnSpc>
                <a:spcPts val="8463"/>
              </a:lnSpc>
              <a:spcBef>
                <a:spcPct val="0"/>
              </a:spcBef>
            </a:pPr>
            <a:r>
              <a:rPr lang="en-US" sz="6509" b="1" dirty="0">
                <a:solidFill>
                  <a:srgbClr val="007074"/>
                </a:solidFill>
                <a:latin typeface="Open Sauce"/>
              </a:rPr>
              <a:t>Analysis and Results</a:t>
            </a:r>
          </a:p>
        </p:txBody>
      </p:sp>
      <p:sp>
        <p:nvSpPr>
          <p:cNvPr id="5" name="TextBox 5"/>
          <p:cNvSpPr txBox="1"/>
          <p:nvPr/>
        </p:nvSpPr>
        <p:spPr>
          <a:xfrm>
            <a:off x="803357" y="6362306"/>
            <a:ext cx="8105568" cy="1690143"/>
          </a:xfrm>
          <a:prstGeom prst="rect">
            <a:avLst/>
          </a:prstGeom>
        </p:spPr>
        <p:txBody>
          <a:bodyPr lIns="0" tIns="0" rIns="0" bIns="0" rtlCol="0" anchor="t">
            <a:spAutoFit/>
          </a:bodyPr>
          <a:lstStyle/>
          <a:p>
            <a:pPr>
              <a:lnSpc>
                <a:spcPts val="4549"/>
              </a:lnSpc>
              <a:spcBef>
                <a:spcPct val="0"/>
              </a:spcBef>
            </a:pPr>
            <a:r>
              <a:rPr lang="en-US" sz="3499" dirty="0">
                <a:latin typeface="Open Sauce"/>
              </a:rPr>
              <a:t>The following table represents the </a:t>
            </a:r>
            <a:r>
              <a:rPr lang="en-US" sz="3499" b="1" dirty="0">
                <a:latin typeface="Open Sauce"/>
              </a:rPr>
              <a:t>O</a:t>
            </a:r>
            <a:r>
              <a:rPr lang="en-US" sz="3499" b="1" dirty="0">
                <a:latin typeface="Open Sauce Bold"/>
              </a:rPr>
              <a:t>utliers</a:t>
            </a:r>
            <a:r>
              <a:rPr lang="en-US" sz="3499" dirty="0">
                <a:latin typeface="Open Sauce"/>
              </a:rPr>
              <a:t> detected in every year in both cases and Deaths using Z score</a:t>
            </a:r>
          </a:p>
        </p:txBody>
      </p:sp>
      <p:sp>
        <p:nvSpPr>
          <p:cNvPr id="6" name="TextBox 6"/>
          <p:cNvSpPr txBox="1"/>
          <p:nvPr/>
        </p:nvSpPr>
        <p:spPr>
          <a:xfrm>
            <a:off x="982916" y="4075251"/>
            <a:ext cx="6166604" cy="887095"/>
          </a:xfrm>
          <a:prstGeom prst="rect">
            <a:avLst/>
          </a:prstGeom>
        </p:spPr>
        <p:txBody>
          <a:bodyPr lIns="0" tIns="0" rIns="0" bIns="0" rtlCol="0" anchor="t">
            <a:spAutoFit/>
          </a:bodyPr>
          <a:lstStyle/>
          <a:p>
            <a:pPr algn="ctr">
              <a:lnSpc>
                <a:spcPts val="7279"/>
              </a:lnSpc>
            </a:pPr>
            <a:r>
              <a:rPr lang="en-US" sz="5199" dirty="0">
                <a:solidFill>
                  <a:srgbClr val="007074"/>
                </a:solidFill>
                <a:latin typeface="Canva Sans Bold"/>
              </a:rPr>
              <a:t>1.Outlier Detection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TextBox 3"/>
          <p:cNvSpPr txBox="1"/>
          <p:nvPr/>
        </p:nvSpPr>
        <p:spPr>
          <a:xfrm>
            <a:off x="1028700" y="1576338"/>
            <a:ext cx="9855003" cy="765531"/>
          </a:xfrm>
          <a:prstGeom prst="rect">
            <a:avLst/>
          </a:prstGeom>
        </p:spPr>
        <p:txBody>
          <a:bodyPr lIns="0" tIns="0" rIns="0" bIns="0" rtlCol="0" anchor="t">
            <a:spAutoFit/>
          </a:bodyPr>
          <a:lstStyle/>
          <a:p>
            <a:pPr marL="0" lvl="0" indent="0" algn="l">
              <a:lnSpc>
                <a:spcPts val="5862"/>
              </a:lnSpc>
              <a:spcBef>
                <a:spcPct val="0"/>
              </a:spcBef>
            </a:pPr>
            <a:r>
              <a:rPr lang="en-US" sz="5921" spc="207" dirty="0">
                <a:solidFill>
                  <a:srgbClr val="007074"/>
                </a:solidFill>
                <a:latin typeface="Codec Pro ExtraBold"/>
              </a:rPr>
              <a:t>2. Descriptive Analysis</a:t>
            </a:r>
          </a:p>
        </p:txBody>
      </p:sp>
      <p:sp>
        <p:nvSpPr>
          <p:cNvPr id="4" name="Freeform 4"/>
          <p:cNvSpPr/>
          <p:nvPr/>
        </p:nvSpPr>
        <p:spPr>
          <a:xfrm>
            <a:off x="767163" y="8918951"/>
            <a:ext cx="4687320" cy="4687320"/>
          </a:xfrm>
          <a:custGeom>
            <a:avLst/>
            <a:gdLst/>
            <a:ahLst/>
            <a:cxnLst/>
            <a:rect l="l" t="t" r="r" b="b"/>
            <a:pathLst>
              <a:path w="4687320" h="4687320">
                <a:moveTo>
                  <a:pt x="0" y="0"/>
                </a:moveTo>
                <a:lnTo>
                  <a:pt x="4687319" y="0"/>
                </a:lnTo>
                <a:lnTo>
                  <a:pt x="4687319" y="4687319"/>
                </a:lnTo>
                <a:lnTo>
                  <a:pt x="0" y="46873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0776043" y="-2935349"/>
            <a:ext cx="3964049" cy="396404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7074"/>
            </a:solidFill>
            <a:ln>
              <a:noFill/>
            </a:ln>
          </p:spPr>
        </p:sp>
        <p:sp>
          <p:nvSpPr>
            <p:cNvPr id="7" name="TextBox 7"/>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sp>
        <p:nvSpPr>
          <p:cNvPr id="8" name="Freeform 8"/>
          <p:cNvSpPr/>
          <p:nvPr/>
        </p:nvSpPr>
        <p:spPr>
          <a:xfrm>
            <a:off x="12758068" y="-7198889"/>
            <a:ext cx="9348363" cy="9348363"/>
          </a:xfrm>
          <a:custGeom>
            <a:avLst/>
            <a:gdLst/>
            <a:ahLst/>
            <a:cxnLst/>
            <a:rect l="l" t="t" r="r" b="b"/>
            <a:pathLst>
              <a:path w="9348363" h="9348363">
                <a:moveTo>
                  <a:pt x="0" y="0"/>
                </a:moveTo>
                <a:lnTo>
                  <a:pt x="9348362" y="0"/>
                </a:lnTo>
                <a:lnTo>
                  <a:pt x="9348362" y="9348363"/>
                </a:lnTo>
                <a:lnTo>
                  <a:pt x="0" y="93483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9" name="Group 9"/>
          <p:cNvGrpSpPr/>
          <p:nvPr/>
        </p:nvGrpSpPr>
        <p:grpSpPr>
          <a:xfrm>
            <a:off x="-557469" y="8613348"/>
            <a:ext cx="2649263" cy="2649263"/>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7074"/>
            </a:solidFill>
            <a:ln>
              <a:noFill/>
            </a:ln>
          </p:spPr>
        </p:sp>
        <p:sp>
          <p:nvSpPr>
            <p:cNvPr id="11" name="TextBox 11"/>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graphicFrame>
        <p:nvGraphicFramePr>
          <p:cNvPr id="12" name="Table 12"/>
          <p:cNvGraphicFramePr>
            <a:graphicFrameLocks noGrp="1"/>
          </p:cNvGraphicFramePr>
          <p:nvPr>
            <p:extLst>
              <p:ext uri="{D42A27DB-BD31-4B8C-83A1-F6EECF244321}">
                <p14:modId xmlns:p14="http://schemas.microsoft.com/office/powerpoint/2010/main" val="3293624486"/>
              </p:ext>
            </p:extLst>
          </p:nvPr>
        </p:nvGraphicFramePr>
        <p:xfrm>
          <a:off x="9720247" y="2450009"/>
          <a:ext cx="7908245" cy="7008777"/>
        </p:xfrm>
        <a:graphic>
          <a:graphicData uri="http://schemas.openxmlformats.org/drawingml/2006/table">
            <a:tbl>
              <a:tblPr/>
              <a:tblGrid>
                <a:gridCol w="2636082">
                  <a:extLst>
                    <a:ext uri="{9D8B030D-6E8A-4147-A177-3AD203B41FA5}">
                      <a16:colId xmlns:a16="http://schemas.microsoft.com/office/drawing/2014/main" xmlns="" val="20000"/>
                    </a:ext>
                  </a:extLst>
                </a:gridCol>
                <a:gridCol w="2913411">
                  <a:extLst>
                    <a:ext uri="{9D8B030D-6E8A-4147-A177-3AD203B41FA5}">
                      <a16:colId xmlns:a16="http://schemas.microsoft.com/office/drawing/2014/main" xmlns="" val="20001"/>
                    </a:ext>
                  </a:extLst>
                </a:gridCol>
                <a:gridCol w="2358752">
                  <a:extLst>
                    <a:ext uri="{9D8B030D-6E8A-4147-A177-3AD203B41FA5}">
                      <a16:colId xmlns:a16="http://schemas.microsoft.com/office/drawing/2014/main" xmlns="" val="20002"/>
                    </a:ext>
                  </a:extLst>
                </a:gridCol>
              </a:tblGrid>
              <a:tr h="1135513">
                <a:tc>
                  <a:txBody>
                    <a:bodyPr/>
                    <a:lstStyle/>
                    <a:p>
                      <a:pPr algn="ctr">
                        <a:lnSpc>
                          <a:spcPts val="4199"/>
                        </a:lnSpc>
                        <a:defRPr/>
                      </a:pPr>
                      <a:r>
                        <a:rPr lang="en-US" sz="2999" dirty="0">
                          <a:solidFill>
                            <a:srgbClr val="007074"/>
                          </a:solidFill>
                          <a:latin typeface="Open Sauce Bold"/>
                        </a:rPr>
                        <a:t>RANK</a:t>
                      </a:r>
                      <a:endParaRPr lang="en-US" sz="1100" dirty="0"/>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4199"/>
                        </a:lnSpc>
                        <a:defRPr/>
                      </a:pPr>
                      <a:r>
                        <a:rPr lang="en-US" sz="2999" dirty="0">
                          <a:solidFill>
                            <a:srgbClr val="007074"/>
                          </a:solidFill>
                          <a:latin typeface="Open Sauce Bold"/>
                        </a:rPr>
                        <a:t>INCIDENCES</a:t>
                      </a:r>
                      <a:endParaRPr lang="en-US" sz="1100" dirty="0"/>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4199"/>
                        </a:lnSpc>
                        <a:defRPr/>
                      </a:pPr>
                      <a:r>
                        <a:rPr lang="en-US" sz="2999" dirty="0">
                          <a:solidFill>
                            <a:srgbClr val="007074"/>
                          </a:solidFill>
                          <a:latin typeface="Open Sauce Bold"/>
                        </a:rPr>
                        <a:t>DEATHS</a:t>
                      </a:r>
                      <a:endParaRPr lang="en-US" sz="1100" dirty="0"/>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0"/>
                  </a:ext>
                </a:extLst>
              </a:tr>
              <a:tr h="1135513">
                <a:tc>
                  <a:txBody>
                    <a:bodyPr/>
                    <a:lstStyle/>
                    <a:p>
                      <a:pPr algn="ctr">
                        <a:lnSpc>
                          <a:spcPts val="3499"/>
                        </a:lnSpc>
                        <a:defRPr/>
                      </a:pPr>
                      <a:r>
                        <a:rPr lang="en-US" sz="2499" dirty="0">
                          <a:solidFill>
                            <a:schemeClr val="tx1"/>
                          </a:solidFill>
                          <a:latin typeface="Open Sauce"/>
                        </a:rPr>
                        <a:t>1</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499"/>
                        </a:lnSpc>
                        <a:defRPr/>
                      </a:pPr>
                      <a:r>
                        <a:rPr lang="en-US" sz="2499" dirty="0">
                          <a:solidFill>
                            <a:schemeClr val="tx1"/>
                          </a:solidFill>
                          <a:latin typeface="Open Sauce"/>
                        </a:rPr>
                        <a:t>Punjab</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499"/>
                        </a:lnSpc>
                        <a:defRPr/>
                      </a:pPr>
                      <a:r>
                        <a:rPr lang="en-US" sz="2499" dirty="0">
                          <a:solidFill>
                            <a:schemeClr val="tx1"/>
                          </a:solidFill>
                          <a:latin typeface="Open Sauce"/>
                        </a:rPr>
                        <a:t>Kerala</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1"/>
                  </a:ext>
                </a:extLst>
              </a:tr>
              <a:tr h="1135513">
                <a:tc>
                  <a:txBody>
                    <a:bodyPr/>
                    <a:lstStyle/>
                    <a:p>
                      <a:pPr algn="ctr">
                        <a:lnSpc>
                          <a:spcPts val="3499"/>
                        </a:lnSpc>
                        <a:defRPr/>
                      </a:pPr>
                      <a:r>
                        <a:rPr lang="en-US" sz="2499" dirty="0">
                          <a:solidFill>
                            <a:schemeClr val="tx1"/>
                          </a:solidFill>
                          <a:latin typeface="Open Sauce"/>
                        </a:rPr>
                        <a:t>2</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499"/>
                        </a:lnSpc>
                        <a:defRPr/>
                      </a:pPr>
                      <a:r>
                        <a:rPr lang="en-US" sz="2499" dirty="0">
                          <a:solidFill>
                            <a:schemeClr val="tx1"/>
                          </a:solidFill>
                          <a:latin typeface="Open Sauce"/>
                        </a:rPr>
                        <a:t>Andhra Pradesh</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499"/>
                        </a:lnSpc>
                        <a:defRPr/>
                      </a:pPr>
                      <a:r>
                        <a:rPr lang="en-US" sz="2499" dirty="0">
                          <a:solidFill>
                            <a:schemeClr val="tx1"/>
                          </a:solidFill>
                          <a:latin typeface="Open Sauce"/>
                        </a:rPr>
                        <a:t>Maharashtra</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2"/>
                  </a:ext>
                </a:extLst>
              </a:tr>
              <a:tr h="1135513">
                <a:tc>
                  <a:txBody>
                    <a:bodyPr/>
                    <a:lstStyle/>
                    <a:p>
                      <a:pPr algn="ctr">
                        <a:lnSpc>
                          <a:spcPts val="3499"/>
                        </a:lnSpc>
                        <a:defRPr/>
                      </a:pPr>
                      <a:r>
                        <a:rPr lang="en-US" sz="2499" dirty="0">
                          <a:solidFill>
                            <a:schemeClr val="tx1"/>
                          </a:solidFill>
                          <a:latin typeface="Open Sauce"/>
                        </a:rPr>
                        <a:t>3</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499"/>
                        </a:lnSpc>
                        <a:defRPr/>
                      </a:pPr>
                      <a:r>
                        <a:rPr lang="en-US" sz="2499" dirty="0">
                          <a:solidFill>
                            <a:schemeClr val="tx1"/>
                          </a:solidFill>
                          <a:latin typeface="Open Sauce"/>
                        </a:rPr>
                        <a:t>Maharashtra</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499"/>
                        </a:lnSpc>
                        <a:defRPr/>
                      </a:pPr>
                      <a:r>
                        <a:rPr lang="en-US" sz="2499" dirty="0">
                          <a:solidFill>
                            <a:schemeClr val="tx1"/>
                          </a:solidFill>
                          <a:latin typeface="Open Sauce"/>
                        </a:rPr>
                        <a:t>Karnataka</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3"/>
                  </a:ext>
                </a:extLst>
              </a:tr>
              <a:tr h="1135513">
                <a:tc>
                  <a:txBody>
                    <a:bodyPr/>
                    <a:lstStyle/>
                    <a:p>
                      <a:pPr algn="ctr">
                        <a:lnSpc>
                          <a:spcPts val="3499"/>
                        </a:lnSpc>
                        <a:defRPr/>
                      </a:pPr>
                      <a:r>
                        <a:rPr lang="en-US" sz="2499" dirty="0">
                          <a:solidFill>
                            <a:schemeClr val="tx1"/>
                          </a:solidFill>
                          <a:latin typeface="Open Sauce"/>
                        </a:rPr>
                        <a:t>4</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499"/>
                        </a:lnSpc>
                        <a:defRPr/>
                      </a:pPr>
                      <a:r>
                        <a:rPr lang="en-US" sz="2499" dirty="0">
                          <a:solidFill>
                            <a:schemeClr val="tx1"/>
                          </a:solidFill>
                          <a:latin typeface="Open Sauce"/>
                        </a:rPr>
                        <a:t>Odisha</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499"/>
                        </a:lnSpc>
                        <a:defRPr/>
                      </a:pPr>
                      <a:r>
                        <a:rPr lang="en-US" sz="2499" dirty="0">
                          <a:solidFill>
                            <a:schemeClr val="tx1"/>
                          </a:solidFill>
                          <a:latin typeface="Open Sauce"/>
                        </a:rPr>
                        <a:t>Gujarat</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4"/>
                  </a:ext>
                </a:extLst>
              </a:tr>
              <a:tr h="1331212">
                <a:tc>
                  <a:txBody>
                    <a:bodyPr/>
                    <a:lstStyle/>
                    <a:p>
                      <a:pPr algn="ctr">
                        <a:lnSpc>
                          <a:spcPts val="3499"/>
                        </a:lnSpc>
                        <a:defRPr/>
                      </a:pPr>
                      <a:r>
                        <a:rPr lang="en-US" sz="2499" dirty="0">
                          <a:solidFill>
                            <a:schemeClr val="tx1"/>
                          </a:solidFill>
                          <a:latin typeface="Open Sauce"/>
                        </a:rPr>
                        <a:t>5</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499"/>
                        </a:lnSpc>
                        <a:defRPr/>
                      </a:pPr>
                      <a:r>
                        <a:rPr lang="en-US" sz="2499" dirty="0">
                          <a:solidFill>
                            <a:schemeClr val="tx1"/>
                          </a:solidFill>
                          <a:latin typeface="Open Sauce"/>
                        </a:rPr>
                        <a:t>Delhi</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tc>
                  <a:txBody>
                    <a:bodyPr/>
                    <a:lstStyle/>
                    <a:p>
                      <a:pPr algn="ctr">
                        <a:lnSpc>
                          <a:spcPts val="3499"/>
                        </a:lnSpc>
                        <a:defRPr/>
                      </a:pPr>
                      <a:r>
                        <a:rPr lang="en-US" sz="2499" dirty="0">
                          <a:solidFill>
                            <a:schemeClr val="tx1"/>
                          </a:solidFill>
                          <a:latin typeface="Open Sauce"/>
                        </a:rPr>
                        <a:t>Uttar Pradesh</a:t>
                      </a:r>
                      <a:endParaRPr lang="en-US" sz="1100" dirty="0">
                        <a:solidFill>
                          <a:schemeClr val="tx1"/>
                        </a:solidFill>
                      </a:endParaRPr>
                    </a:p>
                  </a:txBody>
                  <a:tcPr marL="190500" marR="190500" marT="190500" marB="190500" anchor="ctr">
                    <a:lnL w="38100" cap="flat" cmpd="sng" algn="ctr">
                      <a:solidFill>
                        <a:srgbClr val="6AABA5"/>
                      </a:solidFill>
                      <a:prstDash val="solid"/>
                      <a:round/>
                      <a:headEnd type="none" w="med" len="med"/>
                      <a:tailEnd type="none" w="med" len="med"/>
                    </a:lnL>
                    <a:lnR w="38100" cap="flat" cmpd="sng" algn="ctr">
                      <a:solidFill>
                        <a:srgbClr val="6AABA5"/>
                      </a:solidFill>
                      <a:prstDash val="solid"/>
                      <a:round/>
                      <a:headEnd type="none" w="med" len="med"/>
                      <a:tailEnd type="none" w="med" len="med"/>
                    </a:lnR>
                    <a:lnT w="38100" cap="flat" cmpd="sng" algn="ctr">
                      <a:solidFill>
                        <a:srgbClr val="6AABA5"/>
                      </a:solidFill>
                      <a:prstDash val="solid"/>
                      <a:round/>
                      <a:headEnd type="none" w="med" len="med"/>
                      <a:tailEnd type="none" w="med" len="med"/>
                    </a:lnT>
                    <a:lnB w="38100" cap="flat" cmpd="sng" algn="ctr">
                      <a:solidFill>
                        <a:srgbClr val="6AABA5"/>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13" name="TextBox 13"/>
          <p:cNvSpPr txBox="1"/>
          <p:nvPr/>
        </p:nvSpPr>
        <p:spPr>
          <a:xfrm>
            <a:off x="305686" y="3422011"/>
            <a:ext cx="8838314" cy="3691814"/>
          </a:xfrm>
          <a:prstGeom prst="rect">
            <a:avLst/>
          </a:prstGeom>
        </p:spPr>
        <p:txBody>
          <a:bodyPr lIns="0" tIns="0" rIns="0" bIns="0" rtlCol="0" anchor="t">
            <a:spAutoFit/>
          </a:bodyPr>
          <a:lstStyle/>
          <a:p>
            <a:pPr marL="606678" lvl="1" indent="-303339" algn="just">
              <a:lnSpc>
                <a:spcPts val="4243"/>
              </a:lnSpc>
              <a:spcBef>
                <a:spcPct val="0"/>
              </a:spcBef>
              <a:buFont typeface="Arial"/>
              <a:buChar char="•"/>
            </a:pPr>
            <a:r>
              <a:rPr lang="en-US" sz="2809" u="none" dirty="0">
                <a:latin typeface="Open Sauce"/>
              </a:rPr>
              <a:t>By computing the </a:t>
            </a:r>
            <a:r>
              <a:rPr lang="en-US" sz="2809" u="none" dirty="0">
                <a:latin typeface="Open Sauce Bold"/>
              </a:rPr>
              <a:t>Coefficient of Variation</a:t>
            </a:r>
            <a:r>
              <a:rPr lang="en-US" sz="2809" u="none" dirty="0">
                <a:latin typeface="Open Sauce"/>
              </a:rPr>
              <a:t> for each state from 2015 to 2022, the ranking of each state is determined. The state with the lowest coefficient of variation receives rank 1, indicating the </a:t>
            </a:r>
            <a:r>
              <a:rPr lang="en-US" sz="2809" u="none" dirty="0">
                <a:latin typeface="Open Sauce Bold"/>
              </a:rPr>
              <a:t>Consistency of dengue cases or fatalities</a:t>
            </a:r>
            <a:r>
              <a:rPr lang="en-US" sz="2809" u="none" dirty="0">
                <a:latin typeface="Open Sauce"/>
              </a:rPr>
              <a:t>.</a:t>
            </a:r>
          </a:p>
          <a:p>
            <a:pPr algn="just">
              <a:lnSpc>
                <a:spcPts val="4092"/>
              </a:lnSpc>
              <a:spcBef>
                <a:spcPct val="0"/>
              </a:spcBef>
            </a:pPr>
            <a:endParaRPr lang="en-US" sz="2809" u="none" dirty="0">
              <a:solidFill>
                <a:srgbClr val="007074"/>
              </a:solidFill>
              <a:latin typeface="Open Sauce"/>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1563</Words>
  <Application>Microsoft Office PowerPoint</Application>
  <PresentationFormat>Custom</PresentationFormat>
  <Paragraphs>281</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Codec Pro ExtraBold Italics</vt:lpstr>
      <vt:lpstr>Arial</vt:lpstr>
      <vt:lpstr>Open Sauce Bold</vt:lpstr>
      <vt:lpstr>SimSun</vt:lpstr>
      <vt:lpstr>Codec Pro ExtraBold</vt:lpstr>
      <vt:lpstr>Calibri</vt:lpstr>
      <vt:lpstr>Open Sauce</vt:lpstr>
      <vt:lpstr>Canva Sans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2023</dc:title>
  <cp:lastModifiedBy>Microsoft account</cp:lastModifiedBy>
  <cp:revision>6</cp:revision>
  <dcterms:created xsi:type="dcterms:W3CDTF">2006-08-16T00:00:00Z</dcterms:created>
  <dcterms:modified xsi:type="dcterms:W3CDTF">2023-06-08T15:29:15Z</dcterms:modified>
  <dc:identifier>DAFk7gSwE90</dc:identifier>
</cp:coreProperties>
</file>